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1" r:id="rId2"/>
    <p:sldId id="518" r:id="rId3"/>
    <p:sldId id="544" r:id="rId4"/>
    <p:sldId id="382" r:id="rId5"/>
    <p:sldId id="575" r:id="rId6"/>
    <p:sldId id="412" r:id="rId7"/>
    <p:sldId id="385" r:id="rId8"/>
    <p:sldId id="578" r:id="rId9"/>
    <p:sldId id="384" r:id="rId10"/>
    <p:sldId id="587" r:id="rId11"/>
    <p:sldId id="556" r:id="rId12"/>
    <p:sldId id="581" r:id="rId13"/>
    <p:sldId id="580" r:id="rId14"/>
    <p:sldId id="593" r:id="rId15"/>
    <p:sldId id="601" r:id="rId16"/>
    <p:sldId id="463" r:id="rId17"/>
    <p:sldId id="407" r:id="rId18"/>
    <p:sldId id="390" r:id="rId19"/>
    <p:sldId id="414" r:id="rId20"/>
    <p:sldId id="620" r:id="rId21"/>
    <p:sldId id="618" r:id="rId22"/>
    <p:sldId id="576" r:id="rId23"/>
    <p:sldId id="594" r:id="rId24"/>
    <p:sldId id="595" r:id="rId25"/>
    <p:sldId id="427" r:id="rId26"/>
    <p:sldId id="638" r:id="rId27"/>
  </p:sldIdLst>
  <p:sldSz cx="9144000" cy="5143500" type="screen16x9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D40"/>
    <a:srgbClr val="DF9610"/>
    <a:srgbClr val="004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47" autoAdjust="0"/>
    <p:restoredTop sz="94660"/>
  </p:normalViewPr>
  <p:slideViewPr>
    <p:cSldViewPr>
      <p:cViewPr varScale="1">
        <p:scale>
          <a:sx n="155" d="100"/>
          <a:sy n="155" d="100"/>
        </p:scale>
        <p:origin x="208" y="4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/>
          <a:lstStyle>
            <a:lvl1pPr algn="l">
              <a:defRPr sz="14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332" y="1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/>
          <a:lstStyle>
            <a:lvl1pPr algn="r">
              <a:defRPr sz="1400"/>
            </a:lvl1pPr>
          </a:lstStyle>
          <a:p>
            <a:fld id="{571F37D3-8BF6-48F6-B2F9-07C3AA678966}" type="datetimeFigureOut">
              <a:rPr lang="en-NZ" smtClean="0"/>
              <a:t>26/03/24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9306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 anchor="b"/>
          <a:lstStyle>
            <a:lvl1pPr algn="l">
              <a:defRPr sz="14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332" y="9439306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 anchor="b"/>
          <a:lstStyle>
            <a:lvl1pPr algn="r">
              <a:defRPr sz="1400"/>
            </a:lvl1pPr>
          </a:lstStyle>
          <a:p>
            <a:fld id="{37C2647F-FE4E-4E68-856B-7926BED1B9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144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2:18:5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0 862 24575,'2'8'0,"0"1"0,0-1 0,0 0 0,1 0 0,0 0 0,1 0 0,0 0 0,5 7 0,-1 1 0,18 33 0,-3 1 0,25 78 0,-39-100 0,2 0 0,19 32 0,-19-38 0,0 0 0,-2 0 0,0 1 0,7 34 0,-8-29 0,20 53 0,-9-29 0,7 30 0,-8-20 0,-13-47 0,0 0 0,-1 1 0,0-1 0,1 22 0,0 7 0,2-1 0,2 0 0,23 69 0,-6-29 0,-7-20 0,-11-40 0,5 29 0,17 66 0,1 6 0,-3-6 0,-11-53 0,-10-44 0,1 1 0,11 24 0,4 5 0,-1 2 0,-13-33 0,-1 0 0,-1 0 0,7 28 0,-7-22 0,0-1 0,2 0 0,1 0 0,18 31 0,-11-22 0,13 39 0,-11-2 0,-16-53 0,1-1 0,1 0 0,0 0 0,12 24 0,2-7 0,-5-10 0,-1 1 0,14 40 0,-20-43 0,-3-9 0,0 0 0,1 0 0,8 15 0,67 137 0,-56-94 0,-19-52 0,1-1 0,1 0 0,15 30 0,-19-43 0,1-1 0,0 0 0,0 1 0,0-1 0,0 0 0,1-1 0,5 4 0,-5-3 0,1 0 0,-1 1 0,0-1 0,0 1 0,4 5 0,3 5 0,0-1 0,1-1 0,0 0 0,1-1 0,29 20 0,-12-12 0,67 30 0,-80-44 0,0 0 0,24 5 0,20 6 0,148 47 0,-150-47 0,31 0 0,-41-9 0,105 27 0,-48-9 0,-61-17 0,0-1 0,0-3 0,58 0 0,-11-4 0,76-3 0,-151-1 0,0-1 0,-1 0 0,0-1 0,18-8 0,1 0 0,-16 6 0,9-2 0,0 0 0,34-5 0,-49 10 0,0 0 0,0-1 0,0 0 0,-1-1 0,0-1 0,0 0 0,-1-1 0,18-14 0,27-15 0,-39 28 0,32-11 0,-38 16 0,0 0 0,-1-1 0,1-1 0,-1 1 0,-1-2 0,1 1 0,11-11 0,-9 6 0,1 0 0,18-10 0,-22 16 0,-1-1 0,0 0 0,0-1 0,-1 0 0,1 0 0,-1-1 0,-1 0 0,7-9 0,-8 9 0,1 0 0,0 0 0,0 1 0,0 0 0,10-7 0,-10 10 0,-1-1 0,0 0 0,0-1 0,0 0 0,-1 0 0,0 0 0,0 0 0,0-1 0,5-11 0,8-18 0,2 1 0,31-44 0,-36 58 0,-6 5 0,16-34 0,1-3 0,56-101 0,-46 91 0,-25 46 0,-1-1 0,11-24 0,110-233 0,-106 214 0,-21 50 0,0 0 0,0 0 0,1 0 0,0 0 0,1 1 0,10-13 0,-4 7 0,0-1 0,-1 0 0,0 0 0,-2-1 0,8-19 0,-7 16 0,2 1 0,0 0 0,17-22 0,-14 22 0,-1-1 0,19-37 0,-21 36 0,0 1 0,24-31 0,-25 36 0,-3 4 0,-1 0 0,10-24 0,-13 24 0,2 0 0,0 0 0,13-18 0,-7 12 0,0-1 0,-2 0 0,0 0 0,13-38 0,-18 41 0,-1-1 0,2-18 0,8-30 0,28-86 0,-25 83 0,46-117 0,-10 44 0,-44 114 0,4-10 0,11-60 0,-18 72 0,2 1 0,0 0 0,1 0 0,14-26 0,18-44 0,53-123 0,-84 196 0,0-2 0,-1 1 0,-2-1 0,0 0 0,4-31 0,-4 24 0,1 0 0,1 1 0,1 0 0,20-40 0,-19 41 0,-1-1 0,7-33 0,-9 28 0,15-39 0,8-2 0,39-103 0,-58 147 0,2 0 0,1 1 0,20-31 0,-31 55-341,0 0 0,1 0-1,10-10 1,-6 8-6485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2:19:0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2:19:0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23:41:2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/>
          <a:lstStyle>
            <a:lvl1pPr algn="l">
              <a:defRPr sz="14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332" y="1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/>
          <a:lstStyle>
            <a:lvl1pPr algn="r">
              <a:defRPr sz="1400"/>
            </a:lvl1pPr>
          </a:lstStyle>
          <a:p>
            <a:fld id="{E1B12A5A-9370-4AB4-B40C-E6DB157467D4}" type="datetimeFigureOut">
              <a:rPr lang="en-NZ" smtClean="0"/>
              <a:t>26/03/24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168" tIns="53584" rIns="107168" bIns="53584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8"/>
            <a:ext cx="5444490" cy="4472702"/>
          </a:xfrm>
          <a:prstGeom prst="rect">
            <a:avLst/>
          </a:prstGeom>
        </p:spPr>
        <p:txBody>
          <a:bodyPr vert="horz" lIns="107168" tIns="53584" rIns="107168" bIns="53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9306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 anchor="b"/>
          <a:lstStyle>
            <a:lvl1pPr algn="l">
              <a:defRPr sz="14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332" y="9439306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 anchor="b"/>
          <a:lstStyle>
            <a:lvl1pPr algn="r">
              <a:defRPr sz="1400"/>
            </a:lvl1pPr>
          </a:lstStyle>
          <a:p>
            <a:fld id="{76523B6C-295B-425C-B483-DD56E1449B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209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0" y="0"/>
            <a:ext cx="9144900" cy="19349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1398" y="255516"/>
            <a:ext cx="1301204" cy="54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B638-F6D3-D54F-BD91-D89C4D4C71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000" y="2030991"/>
            <a:ext cx="7830000" cy="5539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600" b="0" i="0" cap="all" spc="98" baseline="0">
                <a:solidFill>
                  <a:srgbClr val="004277"/>
                </a:solidFill>
                <a:latin typeface="Univers" panose="020B0503020202020204" pitchFamily="34" charset="0"/>
              </a:defRPr>
            </a:lvl1pPr>
            <a:lvl2pPr marL="342900" indent="0">
              <a:buNone/>
              <a:defRPr b="0" i="0">
                <a:latin typeface="Univers" panose="020B0503020202020204" pitchFamily="34" charset="0"/>
              </a:defRPr>
            </a:lvl2pPr>
            <a:lvl3pPr marL="685800" indent="0">
              <a:buNone/>
              <a:defRPr b="0" i="0">
                <a:latin typeface="Univers" panose="020B0503020202020204" pitchFamily="34" charset="0"/>
              </a:defRPr>
            </a:lvl3pPr>
            <a:lvl4pPr marL="1028700" indent="0">
              <a:buNone/>
              <a:defRPr b="0" i="0">
                <a:latin typeface="Univers" panose="020B0503020202020204" pitchFamily="34" charset="0"/>
              </a:defRPr>
            </a:lvl4pPr>
            <a:lvl5pPr marL="1371600" indent="0">
              <a:buNone/>
              <a:defRPr b="0" i="0">
                <a:latin typeface="Univers" panose="020B0503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9051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770960"/>
            <a:ext cx="8229600" cy="307250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7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enter text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0" y="987028"/>
            <a:ext cx="29718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278752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0" y="0"/>
            <a:ext cx="9144900" cy="19349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1398" y="255516"/>
            <a:ext cx="1301204" cy="54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B638-F6D3-D54F-BD91-D89C4D4C71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000" y="1121407"/>
            <a:ext cx="7830000" cy="5539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600" b="1" i="0" cap="all" spc="98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b="0" i="0">
                <a:latin typeface="Univers" panose="020B0503020202020204" pitchFamily="34" charset="0"/>
              </a:defRPr>
            </a:lvl2pPr>
            <a:lvl3pPr marL="685800" indent="0">
              <a:buNone/>
              <a:defRPr b="0" i="0">
                <a:latin typeface="Univers" panose="020B0503020202020204" pitchFamily="34" charset="0"/>
              </a:defRPr>
            </a:lvl3pPr>
            <a:lvl4pPr marL="1028700" indent="0">
              <a:buNone/>
              <a:defRPr b="0" i="0">
                <a:latin typeface="Univers" panose="020B0503020202020204" pitchFamily="34" charset="0"/>
              </a:defRPr>
            </a:lvl4pPr>
            <a:lvl5pPr marL="1371600" indent="0">
              <a:buNone/>
              <a:defRPr b="0" i="0">
                <a:latin typeface="Univers" panose="020B0503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DC333C7-8933-304A-A0FC-A6E6989C9D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93" y="2476665"/>
            <a:ext cx="7909408" cy="126958"/>
          </a:xfrm>
          <a:prstGeom prst="rect">
            <a:avLst/>
          </a:prstGeom>
        </p:spPr>
        <p:txBody>
          <a:bodyPr numCol="1" spcCol="288000"/>
          <a:lstStyle>
            <a:lvl1pPr marL="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Aft>
                <a:spcPts val="1200"/>
              </a:spcAft>
            </a:pPr>
            <a:r>
              <a:rPr lang="en-AU" sz="825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goes here</a:t>
            </a:r>
            <a:endParaRPr lang="en-NZ" sz="825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9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C9CCEFE-8A99-214C-91D0-BE2D00BBF381}"/>
              </a:ext>
            </a:extLst>
          </p:cNvPr>
          <p:cNvSpPr/>
          <p:nvPr userDrawn="1"/>
        </p:nvSpPr>
        <p:spPr>
          <a:xfrm>
            <a:off x="-2949" y="163510"/>
            <a:ext cx="8489949" cy="643419"/>
          </a:xfrm>
          <a:custGeom>
            <a:avLst/>
            <a:gdLst>
              <a:gd name="connsiteX0" fmla="*/ 0 w 1957589"/>
              <a:gd name="connsiteY0" fmla="*/ 0 h 1648495"/>
              <a:gd name="connsiteX1" fmla="*/ 1957589 w 1957589"/>
              <a:gd name="connsiteY1" fmla="*/ 0 h 1648495"/>
              <a:gd name="connsiteX2" fmla="*/ 1957589 w 1957589"/>
              <a:gd name="connsiteY2" fmla="*/ 1648495 h 1648495"/>
              <a:gd name="connsiteX3" fmla="*/ 0 w 1957589"/>
              <a:gd name="connsiteY3" fmla="*/ 1648495 h 1648495"/>
              <a:gd name="connsiteX4" fmla="*/ 0 w 1957589"/>
              <a:gd name="connsiteY4" fmla="*/ 0 h 1648495"/>
              <a:gd name="connsiteX0" fmla="*/ 0 w 5885645"/>
              <a:gd name="connsiteY0" fmla="*/ 0 h 1648495"/>
              <a:gd name="connsiteX1" fmla="*/ 1957589 w 5885645"/>
              <a:gd name="connsiteY1" fmla="*/ 0 h 1648495"/>
              <a:gd name="connsiteX2" fmla="*/ 5885645 w 5885645"/>
              <a:gd name="connsiteY2" fmla="*/ 1648495 h 1648495"/>
              <a:gd name="connsiteX3" fmla="*/ 0 w 5885645"/>
              <a:gd name="connsiteY3" fmla="*/ 1648495 h 1648495"/>
              <a:gd name="connsiteX4" fmla="*/ 0 w 5885645"/>
              <a:gd name="connsiteY4" fmla="*/ 0 h 1648495"/>
              <a:gd name="connsiteX0" fmla="*/ 0 w 6864440"/>
              <a:gd name="connsiteY0" fmla="*/ 12879 h 1661374"/>
              <a:gd name="connsiteX1" fmla="*/ 6864440 w 6864440"/>
              <a:gd name="connsiteY1" fmla="*/ 0 h 1661374"/>
              <a:gd name="connsiteX2" fmla="*/ 5885645 w 6864440"/>
              <a:gd name="connsiteY2" fmla="*/ 1661374 h 1661374"/>
              <a:gd name="connsiteX3" fmla="*/ 0 w 6864440"/>
              <a:gd name="connsiteY3" fmla="*/ 1661374 h 1661374"/>
              <a:gd name="connsiteX4" fmla="*/ 0 w 6864440"/>
              <a:gd name="connsiteY4" fmla="*/ 12879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4456497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736778 w 11320937"/>
              <a:gd name="connsiteY2" fmla="*/ 997231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9626 w 11330563"/>
              <a:gd name="connsiteY0" fmla="*/ 3254 h 1045357"/>
              <a:gd name="connsiteX1" fmla="*/ 11330563 w 11330563"/>
              <a:gd name="connsiteY1" fmla="*/ 0 h 1045357"/>
              <a:gd name="connsiteX2" fmla="*/ 10746404 w 11330563"/>
              <a:gd name="connsiteY2" fmla="*/ 997231 h 1045357"/>
              <a:gd name="connsiteX3" fmla="*/ 0 w 11330563"/>
              <a:gd name="connsiteY3" fmla="*/ 1045357 h 1045357"/>
              <a:gd name="connsiteX4" fmla="*/ 9626 w 11330563"/>
              <a:gd name="connsiteY4" fmla="*/ 3254 h 1045357"/>
              <a:gd name="connsiteX0" fmla="*/ 19252 w 11340189"/>
              <a:gd name="connsiteY0" fmla="*/ 3254 h 1016481"/>
              <a:gd name="connsiteX1" fmla="*/ 11340189 w 11340189"/>
              <a:gd name="connsiteY1" fmla="*/ 0 h 1016481"/>
              <a:gd name="connsiteX2" fmla="*/ 10756030 w 11340189"/>
              <a:gd name="connsiteY2" fmla="*/ 997231 h 1016481"/>
              <a:gd name="connsiteX3" fmla="*/ 0 w 11340189"/>
              <a:gd name="connsiteY3" fmla="*/ 1016481 h 1016481"/>
              <a:gd name="connsiteX4" fmla="*/ 19252 w 11340189"/>
              <a:gd name="connsiteY4" fmla="*/ 3254 h 1016481"/>
              <a:gd name="connsiteX0" fmla="*/ 9627 w 11330564"/>
              <a:gd name="connsiteY0" fmla="*/ 3254 h 997231"/>
              <a:gd name="connsiteX1" fmla="*/ 11330564 w 11330564"/>
              <a:gd name="connsiteY1" fmla="*/ 0 h 997231"/>
              <a:gd name="connsiteX2" fmla="*/ 10746405 w 11330564"/>
              <a:gd name="connsiteY2" fmla="*/ 997231 h 997231"/>
              <a:gd name="connsiteX3" fmla="*/ 0 w 11330564"/>
              <a:gd name="connsiteY3" fmla="*/ 997231 h 997231"/>
              <a:gd name="connsiteX4" fmla="*/ 9627 w 11330564"/>
              <a:gd name="connsiteY4" fmla="*/ 3254 h 997231"/>
              <a:gd name="connsiteX0" fmla="*/ 67 w 11321004"/>
              <a:gd name="connsiteY0" fmla="*/ 3254 h 997231"/>
              <a:gd name="connsiteX1" fmla="*/ 11321004 w 11321004"/>
              <a:gd name="connsiteY1" fmla="*/ 0 h 997231"/>
              <a:gd name="connsiteX2" fmla="*/ 10736845 w 11321004"/>
              <a:gd name="connsiteY2" fmla="*/ 997231 h 997231"/>
              <a:gd name="connsiteX3" fmla="*/ 107398 w 11321004"/>
              <a:gd name="connsiteY3" fmla="*/ 997231 h 997231"/>
              <a:gd name="connsiteX4" fmla="*/ 67 w 11321004"/>
              <a:gd name="connsiteY4" fmla="*/ 3254 h 997231"/>
              <a:gd name="connsiteX0" fmla="*/ 522 w 11321459"/>
              <a:gd name="connsiteY0" fmla="*/ 3254 h 1002547"/>
              <a:gd name="connsiteX1" fmla="*/ 11321459 w 11321459"/>
              <a:gd name="connsiteY1" fmla="*/ 0 h 1002547"/>
              <a:gd name="connsiteX2" fmla="*/ 10737300 w 11321459"/>
              <a:gd name="connsiteY2" fmla="*/ 997231 h 1002547"/>
              <a:gd name="connsiteX3" fmla="*/ 6843 w 11321459"/>
              <a:gd name="connsiteY3" fmla="*/ 1002547 h 1002547"/>
              <a:gd name="connsiteX4" fmla="*/ 522 w 11321459"/>
              <a:gd name="connsiteY4" fmla="*/ 3254 h 1002547"/>
              <a:gd name="connsiteX0" fmla="*/ 126586 w 11314616"/>
              <a:gd name="connsiteY0" fmla="*/ 0 h 1004610"/>
              <a:gd name="connsiteX1" fmla="*/ 11314616 w 11314616"/>
              <a:gd name="connsiteY1" fmla="*/ 2063 h 1004610"/>
              <a:gd name="connsiteX2" fmla="*/ 10730457 w 11314616"/>
              <a:gd name="connsiteY2" fmla="*/ 999294 h 1004610"/>
              <a:gd name="connsiteX3" fmla="*/ 0 w 11314616"/>
              <a:gd name="connsiteY3" fmla="*/ 1004610 h 1004610"/>
              <a:gd name="connsiteX4" fmla="*/ 126586 w 11314616"/>
              <a:gd name="connsiteY4" fmla="*/ 0 h 1004610"/>
              <a:gd name="connsiteX0" fmla="*/ 823 w 11316444"/>
              <a:gd name="connsiteY0" fmla="*/ 0 h 1004610"/>
              <a:gd name="connsiteX1" fmla="*/ 11316444 w 11316444"/>
              <a:gd name="connsiteY1" fmla="*/ 2063 h 1004610"/>
              <a:gd name="connsiteX2" fmla="*/ 10732285 w 11316444"/>
              <a:gd name="connsiteY2" fmla="*/ 999294 h 1004610"/>
              <a:gd name="connsiteX3" fmla="*/ 1828 w 11316444"/>
              <a:gd name="connsiteY3" fmla="*/ 1004610 h 1004610"/>
              <a:gd name="connsiteX4" fmla="*/ 823 w 11316444"/>
              <a:gd name="connsiteY4" fmla="*/ 0 h 1004610"/>
              <a:gd name="connsiteX0" fmla="*/ 87 w 11315708"/>
              <a:gd name="connsiteY0" fmla="*/ 0 h 1004610"/>
              <a:gd name="connsiteX1" fmla="*/ 11315708 w 11315708"/>
              <a:gd name="connsiteY1" fmla="*/ 2063 h 1004610"/>
              <a:gd name="connsiteX2" fmla="*/ 10731549 w 11315708"/>
              <a:gd name="connsiteY2" fmla="*/ 999294 h 1004610"/>
              <a:gd name="connsiteX3" fmla="*/ 80836 w 11315708"/>
              <a:gd name="connsiteY3" fmla="*/ 1004610 h 1004610"/>
              <a:gd name="connsiteX4" fmla="*/ 87 w 11315708"/>
              <a:gd name="connsiteY4" fmla="*/ 0 h 1004610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735773 w 11319932"/>
              <a:gd name="connsiteY2" fmla="*/ 999294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811187 w 11319932"/>
              <a:gd name="connsiteY2" fmla="*/ 857892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29611 h 857892"/>
              <a:gd name="connsiteX4" fmla="*/ 4311 w 11319932"/>
              <a:gd name="connsiteY4" fmla="*/ 0 h 857892"/>
              <a:gd name="connsiteX0" fmla="*/ 4311 w 11319932"/>
              <a:gd name="connsiteY0" fmla="*/ 0 h 867318"/>
              <a:gd name="connsiteX1" fmla="*/ 11319932 w 11319932"/>
              <a:gd name="connsiteY1" fmla="*/ 2063 h 867318"/>
              <a:gd name="connsiteX2" fmla="*/ 10811187 w 11319932"/>
              <a:gd name="connsiteY2" fmla="*/ 857892 h 867318"/>
              <a:gd name="connsiteX3" fmla="*/ 0 w 11319932"/>
              <a:gd name="connsiteY3" fmla="*/ 867318 h 867318"/>
              <a:gd name="connsiteX4" fmla="*/ 4311 w 11319932"/>
              <a:gd name="connsiteY4" fmla="*/ 0 h 867318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57891 h 857892"/>
              <a:gd name="connsiteX4" fmla="*/ 4311 w 11319932"/>
              <a:gd name="connsiteY4" fmla="*/ 0 h 8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932" h="857892">
                <a:moveTo>
                  <a:pt x="4311" y="0"/>
                </a:moveTo>
                <a:lnTo>
                  <a:pt x="11319932" y="2063"/>
                </a:lnTo>
                <a:lnTo>
                  <a:pt x="10811187" y="857892"/>
                </a:lnTo>
                <a:lnTo>
                  <a:pt x="0" y="857891"/>
                </a:lnTo>
                <a:cubicBezTo>
                  <a:pt x="3209" y="510523"/>
                  <a:pt x="1102" y="347368"/>
                  <a:pt x="4311" y="0"/>
                </a:cubicBezTo>
                <a:close/>
              </a:path>
            </a:pathLst>
          </a:custGeom>
          <a:solidFill>
            <a:srgbClr val="00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C43B21-7977-4145-BC3A-0BF8F7909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767" y="333753"/>
            <a:ext cx="7830000" cy="3029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50" b="0" i="0" cap="all" spc="98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866A482-909F-4EC8-BE23-3054F5263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45" y="869450"/>
            <a:ext cx="7830000" cy="215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cap="none" spc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Strapline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C1BD34D-5150-49E1-9C54-681553F4F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000" y="1581149"/>
            <a:ext cx="3915000" cy="184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 cap="none" spc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8464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1398" y="255516"/>
            <a:ext cx="1301204" cy="540000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FC9CCEFE-8A99-214C-91D0-BE2D00BBF381}"/>
              </a:ext>
            </a:extLst>
          </p:cNvPr>
          <p:cNvSpPr/>
          <p:nvPr userDrawn="1"/>
        </p:nvSpPr>
        <p:spPr>
          <a:xfrm>
            <a:off x="-2949" y="1572942"/>
            <a:ext cx="8489949" cy="643419"/>
          </a:xfrm>
          <a:custGeom>
            <a:avLst/>
            <a:gdLst>
              <a:gd name="connsiteX0" fmla="*/ 0 w 1957589"/>
              <a:gd name="connsiteY0" fmla="*/ 0 h 1648495"/>
              <a:gd name="connsiteX1" fmla="*/ 1957589 w 1957589"/>
              <a:gd name="connsiteY1" fmla="*/ 0 h 1648495"/>
              <a:gd name="connsiteX2" fmla="*/ 1957589 w 1957589"/>
              <a:gd name="connsiteY2" fmla="*/ 1648495 h 1648495"/>
              <a:gd name="connsiteX3" fmla="*/ 0 w 1957589"/>
              <a:gd name="connsiteY3" fmla="*/ 1648495 h 1648495"/>
              <a:gd name="connsiteX4" fmla="*/ 0 w 1957589"/>
              <a:gd name="connsiteY4" fmla="*/ 0 h 1648495"/>
              <a:gd name="connsiteX0" fmla="*/ 0 w 5885645"/>
              <a:gd name="connsiteY0" fmla="*/ 0 h 1648495"/>
              <a:gd name="connsiteX1" fmla="*/ 1957589 w 5885645"/>
              <a:gd name="connsiteY1" fmla="*/ 0 h 1648495"/>
              <a:gd name="connsiteX2" fmla="*/ 5885645 w 5885645"/>
              <a:gd name="connsiteY2" fmla="*/ 1648495 h 1648495"/>
              <a:gd name="connsiteX3" fmla="*/ 0 w 5885645"/>
              <a:gd name="connsiteY3" fmla="*/ 1648495 h 1648495"/>
              <a:gd name="connsiteX4" fmla="*/ 0 w 5885645"/>
              <a:gd name="connsiteY4" fmla="*/ 0 h 1648495"/>
              <a:gd name="connsiteX0" fmla="*/ 0 w 6864440"/>
              <a:gd name="connsiteY0" fmla="*/ 12879 h 1661374"/>
              <a:gd name="connsiteX1" fmla="*/ 6864440 w 6864440"/>
              <a:gd name="connsiteY1" fmla="*/ 0 h 1661374"/>
              <a:gd name="connsiteX2" fmla="*/ 5885645 w 6864440"/>
              <a:gd name="connsiteY2" fmla="*/ 1661374 h 1661374"/>
              <a:gd name="connsiteX3" fmla="*/ 0 w 6864440"/>
              <a:gd name="connsiteY3" fmla="*/ 1661374 h 1661374"/>
              <a:gd name="connsiteX4" fmla="*/ 0 w 6864440"/>
              <a:gd name="connsiteY4" fmla="*/ 12879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4456497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736778 w 11320937"/>
              <a:gd name="connsiteY2" fmla="*/ 997231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9626 w 11330563"/>
              <a:gd name="connsiteY0" fmla="*/ 3254 h 1045357"/>
              <a:gd name="connsiteX1" fmla="*/ 11330563 w 11330563"/>
              <a:gd name="connsiteY1" fmla="*/ 0 h 1045357"/>
              <a:gd name="connsiteX2" fmla="*/ 10746404 w 11330563"/>
              <a:gd name="connsiteY2" fmla="*/ 997231 h 1045357"/>
              <a:gd name="connsiteX3" fmla="*/ 0 w 11330563"/>
              <a:gd name="connsiteY3" fmla="*/ 1045357 h 1045357"/>
              <a:gd name="connsiteX4" fmla="*/ 9626 w 11330563"/>
              <a:gd name="connsiteY4" fmla="*/ 3254 h 1045357"/>
              <a:gd name="connsiteX0" fmla="*/ 19252 w 11340189"/>
              <a:gd name="connsiteY0" fmla="*/ 3254 h 1016481"/>
              <a:gd name="connsiteX1" fmla="*/ 11340189 w 11340189"/>
              <a:gd name="connsiteY1" fmla="*/ 0 h 1016481"/>
              <a:gd name="connsiteX2" fmla="*/ 10756030 w 11340189"/>
              <a:gd name="connsiteY2" fmla="*/ 997231 h 1016481"/>
              <a:gd name="connsiteX3" fmla="*/ 0 w 11340189"/>
              <a:gd name="connsiteY3" fmla="*/ 1016481 h 1016481"/>
              <a:gd name="connsiteX4" fmla="*/ 19252 w 11340189"/>
              <a:gd name="connsiteY4" fmla="*/ 3254 h 1016481"/>
              <a:gd name="connsiteX0" fmla="*/ 9627 w 11330564"/>
              <a:gd name="connsiteY0" fmla="*/ 3254 h 997231"/>
              <a:gd name="connsiteX1" fmla="*/ 11330564 w 11330564"/>
              <a:gd name="connsiteY1" fmla="*/ 0 h 997231"/>
              <a:gd name="connsiteX2" fmla="*/ 10746405 w 11330564"/>
              <a:gd name="connsiteY2" fmla="*/ 997231 h 997231"/>
              <a:gd name="connsiteX3" fmla="*/ 0 w 11330564"/>
              <a:gd name="connsiteY3" fmla="*/ 997231 h 997231"/>
              <a:gd name="connsiteX4" fmla="*/ 9627 w 11330564"/>
              <a:gd name="connsiteY4" fmla="*/ 3254 h 997231"/>
              <a:gd name="connsiteX0" fmla="*/ 67 w 11321004"/>
              <a:gd name="connsiteY0" fmla="*/ 3254 h 997231"/>
              <a:gd name="connsiteX1" fmla="*/ 11321004 w 11321004"/>
              <a:gd name="connsiteY1" fmla="*/ 0 h 997231"/>
              <a:gd name="connsiteX2" fmla="*/ 10736845 w 11321004"/>
              <a:gd name="connsiteY2" fmla="*/ 997231 h 997231"/>
              <a:gd name="connsiteX3" fmla="*/ 107398 w 11321004"/>
              <a:gd name="connsiteY3" fmla="*/ 997231 h 997231"/>
              <a:gd name="connsiteX4" fmla="*/ 67 w 11321004"/>
              <a:gd name="connsiteY4" fmla="*/ 3254 h 997231"/>
              <a:gd name="connsiteX0" fmla="*/ 522 w 11321459"/>
              <a:gd name="connsiteY0" fmla="*/ 3254 h 1002547"/>
              <a:gd name="connsiteX1" fmla="*/ 11321459 w 11321459"/>
              <a:gd name="connsiteY1" fmla="*/ 0 h 1002547"/>
              <a:gd name="connsiteX2" fmla="*/ 10737300 w 11321459"/>
              <a:gd name="connsiteY2" fmla="*/ 997231 h 1002547"/>
              <a:gd name="connsiteX3" fmla="*/ 6843 w 11321459"/>
              <a:gd name="connsiteY3" fmla="*/ 1002547 h 1002547"/>
              <a:gd name="connsiteX4" fmla="*/ 522 w 11321459"/>
              <a:gd name="connsiteY4" fmla="*/ 3254 h 1002547"/>
              <a:gd name="connsiteX0" fmla="*/ 126586 w 11314616"/>
              <a:gd name="connsiteY0" fmla="*/ 0 h 1004610"/>
              <a:gd name="connsiteX1" fmla="*/ 11314616 w 11314616"/>
              <a:gd name="connsiteY1" fmla="*/ 2063 h 1004610"/>
              <a:gd name="connsiteX2" fmla="*/ 10730457 w 11314616"/>
              <a:gd name="connsiteY2" fmla="*/ 999294 h 1004610"/>
              <a:gd name="connsiteX3" fmla="*/ 0 w 11314616"/>
              <a:gd name="connsiteY3" fmla="*/ 1004610 h 1004610"/>
              <a:gd name="connsiteX4" fmla="*/ 126586 w 11314616"/>
              <a:gd name="connsiteY4" fmla="*/ 0 h 1004610"/>
              <a:gd name="connsiteX0" fmla="*/ 823 w 11316444"/>
              <a:gd name="connsiteY0" fmla="*/ 0 h 1004610"/>
              <a:gd name="connsiteX1" fmla="*/ 11316444 w 11316444"/>
              <a:gd name="connsiteY1" fmla="*/ 2063 h 1004610"/>
              <a:gd name="connsiteX2" fmla="*/ 10732285 w 11316444"/>
              <a:gd name="connsiteY2" fmla="*/ 999294 h 1004610"/>
              <a:gd name="connsiteX3" fmla="*/ 1828 w 11316444"/>
              <a:gd name="connsiteY3" fmla="*/ 1004610 h 1004610"/>
              <a:gd name="connsiteX4" fmla="*/ 823 w 11316444"/>
              <a:gd name="connsiteY4" fmla="*/ 0 h 1004610"/>
              <a:gd name="connsiteX0" fmla="*/ 87 w 11315708"/>
              <a:gd name="connsiteY0" fmla="*/ 0 h 1004610"/>
              <a:gd name="connsiteX1" fmla="*/ 11315708 w 11315708"/>
              <a:gd name="connsiteY1" fmla="*/ 2063 h 1004610"/>
              <a:gd name="connsiteX2" fmla="*/ 10731549 w 11315708"/>
              <a:gd name="connsiteY2" fmla="*/ 999294 h 1004610"/>
              <a:gd name="connsiteX3" fmla="*/ 80836 w 11315708"/>
              <a:gd name="connsiteY3" fmla="*/ 1004610 h 1004610"/>
              <a:gd name="connsiteX4" fmla="*/ 87 w 11315708"/>
              <a:gd name="connsiteY4" fmla="*/ 0 h 1004610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735773 w 11319932"/>
              <a:gd name="connsiteY2" fmla="*/ 999294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811187 w 11319932"/>
              <a:gd name="connsiteY2" fmla="*/ 857892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29611 h 857892"/>
              <a:gd name="connsiteX4" fmla="*/ 4311 w 11319932"/>
              <a:gd name="connsiteY4" fmla="*/ 0 h 857892"/>
              <a:gd name="connsiteX0" fmla="*/ 4311 w 11319932"/>
              <a:gd name="connsiteY0" fmla="*/ 0 h 867318"/>
              <a:gd name="connsiteX1" fmla="*/ 11319932 w 11319932"/>
              <a:gd name="connsiteY1" fmla="*/ 2063 h 867318"/>
              <a:gd name="connsiteX2" fmla="*/ 10811187 w 11319932"/>
              <a:gd name="connsiteY2" fmla="*/ 857892 h 867318"/>
              <a:gd name="connsiteX3" fmla="*/ 0 w 11319932"/>
              <a:gd name="connsiteY3" fmla="*/ 867318 h 867318"/>
              <a:gd name="connsiteX4" fmla="*/ 4311 w 11319932"/>
              <a:gd name="connsiteY4" fmla="*/ 0 h 867318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57891 h 857892"/>
              <a:gd name="connsiteX4" fmla="*/ 4311 w 11319932"/>
              <a:gd name="connsiteY4" fmla="*/ 0 h 8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932" h="857892">
                <a:moveTo>
                  <a:pt x="4311" y="0"/>
                </a:moveTo>
                <a:lnTo>
                  <a:pt x="11319932" y="2063"/>
                </a:lnTo>
                <a:lnTo>
                  <a:pt x="10811187" y="857892"/>
                </a:lnTo>
                <a:lnTo>
                  <a:pt x="0" y="857891"/>
                </a:lnTo>
                <a:cubicBezTo>
                  <a:pt x="3209" y="510523"/>
                  <a:pt x="1102" y="347368"/>
                  <a:pt x="4311" y="0"/>
                </a:cubicBezTo>
                <a:close/>
              </a:path>
            </a:pathLst>
          </a:custGeom>
          <a:solidFill>
            <a:srgbClr val="00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C43B21-7977-4145-BC3A-0BF8F7909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000" y="1026944"/>
            <a:ext cx="7830000" cy="302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 cap="all" spc="98" baseline="0">
                <a:solidFill>
                  <a:srgbClr val="004277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9989B2-B080-A94C-B159-EC17E6D99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593" y="1662214"/>
            <a:ext cx="7514847" cy="438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5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Sub-heading 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BC957A-86E1-E745-AD0F-CCEC34DEF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93" y="2476665"/>
            <a:ext cx="5288186" cy="126958"/>
          </a:xfrm>
          <a:prstGeom prst="rect">
            <a:avLst/>
          </a:prstGeom>
        </p:spPr>
        <p:txBody>
          <a:bodyPr numCol="1" spcCol="288000"/>
          <a:lstStyle>
            <a:lvl1pPr marL="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Aft>
                <a:spcPts val="1200"/>
              </a:spcAft>
            </a:pPr>
            <a:r>
              <a:rPr lang="en-AU" sz="825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goes here</a:t>
            </a:r>
            <a:endParaRPr lang="en-NZ" sz="825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66932-EE75-C140-BA16-41E1C2D0B7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8173" y="2497350"/>
            <a:ext cx="2433855" cy="126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5" b="0" i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 goes here</a:t>
            </a:r>
          </a:p>
        </p:txBody>
      </p:sp>
    </p:spTree>
    <p:extLst>
      <p:ext uri="{BB962C8B-B14F-4D97-AF65-F5344CB8AC3E}">
        <p14:creationId xmlns:p14="http://schemas.microsoft.com/office/powerpoint/2010/main" val="357078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1398" y="255516"/>
            <a:ext cx="1301204" cy="540000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FC9CCEFE-8A99-214C-91D0-BE2D00BBF381}"/>
              </a:ext>
            </a:extLst>
          </p:cNvPr>
          <p:cNvSpPr/>
          <p:nvPr userDrawn="1"/>
        </p:nvSpPr>
        <p:spPr>
          <a:xfrm>
            <a:off x="-2949" y="1572942"/>
            <a:ext cx="8489949" cy="643419"/>
          </a:xfrm>
          <a:custGeom>
            <a:avLst/>
            <a:gdLst>
              <a:gd name="connsiteX0" fmla="*/ 0 w 1957589"/>
              <a:gd name="connsiteY0" fmla="*/ 0 h 1648495"/>
              <a:gd name="connsiteX1" fmla="*/ 1957589 w 1957589"/>
              <a:gd name="connsiteY1" fmla="*/ 0 h 1648495"/>
              <a:gd name="connsiteX2" fmla="*/ 1957589 w 1957589"/>
              <a:gd name="connsiteY2" fmla="*/ 1648495 h 1648495"/>
              <a:gd name="connsiteX3" fmla="*/ 0 w 1957589"/>
              <a:gd name="connsiteY3" fmla="*/ 1648495 h 1648495"/>
              <a:gd name="connsiteX4" fmla="*/ 0 w 1957589"/>
              <a:gd name="connsiteY4" fmla="*/ 0 h 1648495"/>
              <a:gd name="connsiteX0" fmla="*/ 0 w 5885645"/>
              <a:gd name="connsiteY0" fmla="*/ 0 h 1648495"/>
              <a:gd name="connsiteX1" fmla="*/ 1957589 w 5885645"/>
              <a:gd name="connsiteY1" fmla="*/ 0 h 1648495"/>
              <a:gd name="connsiteX2" fmla="*/ 5885645 w 5885645"/>
              <a:gd name="connsiteY2" fmla="*/ 1648495 h 1648495"/>
              <a:gd name="connsiteX3" fmla="*/ 0 w 5885645"/>
              <a:gd name="connsiteY3" fmla="*/ 1648495 h 1648495"/>
              <a:gd name="connsiteX4" fmla="*/ 0 w 5885645"/>
              <a:gd name="connsiteY4" fmla="*/ 0 h 1648495"/>
              <a:gd name="connsiteX0" fmla="*/ 0 w 6864440"/>
              <a:gd name="connsiteY0" fmla="*/ 12879 h 1661374"/>
              <a:gd name="connsiteX1" fmla="*/ 6864440 w 6864440"/>
              <a:gd name="connsiteY1" fmla="*/ 0 h 1661374"/>
              <a:gd name="connsiteX2" fmla="*/ 5885645 w 6864440"/>
              <a:gd name="connsiteY2" fmla="*/ 1661374 h 1661374"/>
              <a:gd name="connsiteX3" fmla="*/ 0 w 6864440"/>
              <a:gd name="connsiteY3" fmla="*/ 1661374 h 1661374"/>
              <a:gd name="connsiteX4" fmla="*/ 0 w 6864440"/>
              <a:gd name="connsiteY4" fmla="*/ 12879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4456497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736778 w 11320937"/>
              <a:gd name="connsiteY2" fmla="*/ 997231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9626 w 11330563"/>
              <a:gd name="connsiteY0" fmla="*/ 3254 h 1045357"/>
              <a:gd name="connsiteX1" fmla="*/ 11330563 w 11330563"/>
              <a:gd name="connsiteY1" fmla="*/ 0 h 1045357"/>
              <a:gd name="connsiteX2" fmla="*/ 10746404 w 11330563"/>
              <a:gd name="connsiteY2" fmla="*/ 997231 h 1045357"/>
              <a:gd name="connsiteX3" fmla="*/ 0 w 11330563"/>
              <a:gd name="connsiteY3" fmla="*/ 1045357 h 1045357"/>
              <a:gd name="connsiteX4" fmla="*/ 9626 w 11330563"/>
              <a:gd name="connsiteY4" fmla="*/ 3254 h 1045357"/>
              <a:gd name="connsiteX0" fmla="*/ 19252 w 11340189"/>
              <a:gd name="connsiteY0" fmla="*/ 3254 h 1016481"/>
              <a:gd name="connsiteX1" fmla="*/ 11340189 w 11340189"/>
              <a:gd name="connsiteY1" fmla="*/ 0 h 1016481"/>
              <a:gd name="connsiteX2" fmla="*/ 10756030 w 11340189"/>
              <a:gd name="connsiteY2" fmla="*/ 997231 h 1016481"/>
              <a:gd name="connsiteX3" fmla="*/ 0 w 11340189"/>
              <a:gd name="connsiteY3" fmla="*/ 1016481 h 1016481"/>
              <a:gd name="connsiteX4" fmla="*/ 19252 w 11340189"/>
              <a:gd name="connsiteY4" fmla="*/ 3254 h 1016481"/>
              <a:gd name="connsiteX0" fmla="*/ 9627 w 11330564"/>
              <a:gd name="connsiteY0" fmla="*/ 3254 h 997231"/>
              <a:gd name="connsiteX1" fmla="*/ 11330564 w 11330564"/>
              <a:gd name="connsiteY1" fmla="*/ 0 h 997231"/>
              <a:gd name="connsiteX2" fmla="*/ 10746405 w 11330564"/>
              <a:gd name="connsiteY2" fmla="*/ 997231 h 997231"/>
              <a:gd name="connsiteX3" fmla="*/ 0 w 11330564"/>
              <a:gd name="connsiteY3" fmla="*/ 997231 h 997231"/>
              <a:gd name="connsiteX4" fmla="*/ 9627 w 11330564"/>
              <a:gd name="connsiteY4" fmla="*/ 3254 h 997231"/>
              <a:gd name="connsiteX0" fmla="*/ 67 w 11321004"/>
              <a:gd name="connsiteY0" fmla="*/ 3254 h 997231"/>
              <a:gd name="connsiteX1" fmla="*/ 11321004 w 11321004"/>
              <a:gd name="connsiteY1" fmla="*/ 0 h 997231"/>
              <a:gd name="connsiteX2" fmla="*/ 10736845 w 11321004"/>
              <a:gd name="connsiteY2" fmla="*/ 997231 h 997231"/>
              <a:gd name="connsiteX3" fmla="*/ 107398 w 11321004"/>
              <a:gd name="connsiteY3" fmla="*/ 997231 h 997231"/>
              <a:gd name="connsiteX4" fmla="*/ 67 w 11321004"/>
              <a:gd name="connsiteY4" fmla="*/ 3254 h 997231"/>
              <a:gd name="connsiteX0" fmla="*/ 522 w 11321459"/>
              <a:gd name="connsiteY0" fmla="*/ 3254 h 1002547"/>
              <a:gd name="connsiteX1" fmla="*/ 11321459 w 11321459"/>
              <a:gd name="connsiteY1" fmla="*/ 0 h 1002547"/>
              <a:gd name="connsiteX2" fmla="*/ 10737300 w 11321459"/>
              <a:gd name="connsiteY2" fmla="*/ 997231 h 1002547"/>
              <a:gd name="connsiteX3" fmla="*/ 6843 w 11321459"/>
              <a:gd name="connsiteY3" fmla="*/ 1002547 h 1002547"/>
              <a:gd name="connsiteX4" fmla="*/ 522 w 11321459"/>
              <a:gd name="connsiteY4" fmla="*/ 3254 h 1002547"/>
              <a:gd name="connsiteX0" fmla="*/ 126586 w 11314616"/>
              <a:gd name="connsiteY0" fmla="*/ 0 h 1004610"/>
              <a:gd name="connsiteX1" fmla="*/ 11314616 w 11314616"/>
              <a:gd name="connsiteY1" fmla="*/ 2063 h 1004610"/>
              <a:gd name="connsiteX2" fmla="*/ 10730457 w 11314616"/>
              <a:gd name="connsiteY2" fmla="*/ 999294 h 1004610"/>
              <a:gd name="connsiteX3" fmla="*/ 0 w 11314616"/>
              <a:gd name="connsiteY3" fmla="*/ 1004610 h 1004610"/>
              <a:gd name="connsiteX4" fmla="*/ 126586 w 11314616"/>
              <a:gd name="connsiteY4" fmla="*/ 0 h 1004610"/>
              <a:gd name="connsiteX0" fmla="*/ 823 w 11316444"/>
              <a:gd name="connsiteY0" fmla="*/ 0 h 1004610"/>
              <a:gd name="connsiteX1" fmla="*/ 11316444 w 11316444"/>
              <a:gd name="connsiteY1" fmla="*/ 2063 h 1004610"/>
              <a:gd name="connsiteX2" fmla="*/ 10732285 w 11316444"/>
              <a:gd name="connsiteY2" fmla="*/ 999294 h 1004610"/>
              <a:gd name="connsiteX3" fmla="*/ 1828 w 11316444"/>
              <a:gd name="connsiteY3" fmla="*/ 1004610 h 1004610"/>
              <a:gd name="connsiteX4" fmla="*/ 823 w 11316444"/>
              <a:gd name="connsiteY4" fmla="*/ 0 h 1004610"/>
              <a:gd name="connsiteX0" fmla="*/ 87 w 11315708"/>
              <a:gd name="connsiteY0" fmla="*/ 0 h 1004610"/>
              <a:gd name="connsiteX1" fmla="*/ 11315708 w 11315708"/>
              <a:gd name="connsiteY1" fmla="*/ 2063 h 1004610"/>
              <a:gd name="connsiteX2" fmla="*/ 10731549 w 11315708"/>
              <a:gd name="connsiteY2" fmla="*/ 999294 h 1004610"/>
              <a:gd name="connsiteX3" fmla="*/ 80836 w 11315708"/>
              <a:gd name="connsiteY3" fmla="*/ 1004610 h 1004610"/>
              <a:gd name="connsiteX4" fmla="*/ 87 w 11315708"/>
              <a:gd name="connsiteY4" fmla="*/ 0 h 1004610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735773 w 11319932"/>
              <a:gd name="connsiteY2" fmla="*/ 999294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811187 w 11319932"/>
              <a:gd name="connsiteY2" fmla="*/ 857892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29611 h 857892"/>
              <a:gd name="connsiteX4" fmla="*/ 4311 w 11319932"/>
              <a:gd name="connsiteY4" fmla="*/ 0 h 857892"/>
              <a:gd name="connsiteX0" fmla="*/ 4311 w 11319932"/>
              <a:gd name="connsiteY0" fmla="*/ 0 h 867318"/>
              <a:gd name="connsiteX1" fmla="*/ 11319932 w 11319932"/>
              <a:gd name="connsiteY1" fmla="*/ 2063 h 867318"/>
              <a:gd name="connsiteX2" fmla="*/ 10811187 w 11319932"/>
              <a:gd name="connsiteY2" fmla="*/ 857892 h 867318"/>
              <a:gd name="connsiteX3" fmla="*/ 0 w 11319932"/>
              <a:gd name="connsiteY3" fmla="*/ 867318 h 867318"/>
              <a:gd name="connsiteX4" fmla="*/ 4311 w 11319932"/>
              <a:gd name="connsiteY4" fmla="*/ 0 h 867318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57891 h 857892"/>
              <a:gd name="connsiteX4" fmla="*/ 4311 w 11319932"/>
              <a:gd name="connsiteY4" fmla="*/ 0 h 8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932" h="857892">
                <a:moveTo>
                  <a:pt x="4311" y="0"/>
                </a:moveTo>
                <a:lnTo>
                  <a:pt x="11319932" y="2063"/>
                </a:lnTo>
                <a:lnTo>
                  <a:pt x="10811187" y="857892"/>
                </a:lnTo>
                <a:lnTo>
                  <a:pt x="0" y="857891"/>
                </a:lnTo>
                <a:cubicBezTo>
                  <a:pt x="3209" y="510523"/>
                  <a:pt x="1102" y="347368"/>
                  <a:pt x="4311" y="0"/>
                </a:cubicBezTo>
                <a:close/>
              </a:path>
            </a:pathLst>
          </a:custGeom>
          <a:solidFill>
            <a:srgbClr val="00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C43B21-7977-4145-BC3A-0BF8F7909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000" y="1026944"/>
            <a:ext cx="7830000" cy="302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 cap="all" spc="98" baseline="0">
                <a:solidFill>
                  <a:srgbClr val="004277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9989B2-B080-A94C-B159-EC17E6D99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593" y="1662214"/>
            <a:ext cx="7514847" cy="438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5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Sub-heading 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BC957A-86E1-E745-AD0F-CCEC34DEF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93" y="2476665"/>
            <a:ext cx="2613182" cy="126958"/>
          </a:xfrm>
          <a:prstGeom prst="rect">
            <a:avLst/>
          </a:prstGeom>
        </p:spPr>
        <p:txBody>
          <a:bodyPr numCol="1" spcCol="288000"/>
          <a:lstStyle>
            <a:lvl1pPr marL="0" indent="0">
              <a:spcAft>
                <a:spcPts val="900"/>
              </a:spcAft>
              <a:buFont typeface="Arial" panose="020B0604020202020204" pitchFamily="34" charset="0"/>
              <a:buNone/>
              <a:tabLst>
                <a:tab pos="2153841" algn="l"/>
              </a:tabLst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Aft>
                <a:spcPts val="1200"/>
              </a:spcAft>
            </a:pPr>
            <a:r>
              <a:rPr lang="en-AU" sz="825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goes here</a:t>
            </a:r>
            <a:endParaRPr lang="en-NZ" sz="825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66932-EE75-C140-BA16-41E1C2D0B7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8173" y="2497350"/>
            <a:ext cx="2433855" cy="126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5" b="0" i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313705D-6816-1F45-BDBE-A309932D6C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5073" y="2497350"/>
            <a:ext cx="2433855" cy="126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5" b="0" i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 goes here</a:t>
            </a:r>
          </a:p>
        </p:txBody>
      </p:sp>
    </p:spTree>
    <p:extLst>
      <p:ext uri="{BB962C8B-B14F-4D97-AF65-F5344CB8AC3E}">
        <p14:creationId xmlns:p14="http://schemas.microsoft.com/office/powerpoint/2010/main" val="194444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8E81E1-F33A-46FF-A2A2-254AC22D1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14BBF7-AACD-4143-B39E-18148BAE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5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E693C0-2F05-4C6E-A40E-E75C1BC6BF3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515AA2-95DF-4D4C-A85B-A6FE43E96BA9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A1AADE-6011-46B3-9BDE-869ED0DCA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5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B2AE12-4258-40A7-997F-25B2C7240B55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5435FD-5ADF-4058-A8A9-D51A80923804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5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 userDrawn="1"/>
        </p:nvSpPr>
        <p:spPr>
          <a:xfrm>
            <a:off x="0" y="0"/>
            <a:ext cx="1548130" cy="1059815"/>
          </a:xfrm>
          <a:custGeom>
            <a:avLst/>
            <a:gdLst/>
            <a:ahLst/>
            <a:cxnLst/>
            <a:rect l="l" t="t" r="r" b="b"/>
            <a:pathLst>
              <a:path w="1548130" h="1059815">
                <a:moveTo>
                  <a:pt x="0" y="1059586"/>
                </a:moveTo>
                <a:lnTo>
                  <a:pt x="1547672" y="1059586"/>
                </a:lnTo>
                <a:lnTo>
                  <a:pt x="1547672" y="0"/>
                </a:lnTo>
                <a:lnTo>
                  <a:pt x="0" y="0"/>
                </a:lnTo>
                <a:lnTo>
                  <a:pt x="0" y="1059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7555" y="548087"/>
            <a:ext cx="6788889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45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193800"/>
            <a:ext cx="8255000" cy="195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712" r:id="rId11"/>
    <p:sldLayoutId id="2147483713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4.xml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E34662-A9AE-4B88-8DFA-D8F70E898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895351"/>
            <a:ext cx="8915400" cy="2215991"/>
          </a:xfrm>
        </p:spPr>
        <p:txBody>
          <a:bodyPr/>
          <a:lstStyle/>
          <a:p>
            <a:r>
              <a:rPr lang="en-NZ" sz="3600" b="1" spc="-30" dirty="0">
                <a:solidFill>
                  <a:schemeClr val="tx2"/>
                </a:solidFill>
                <a:latin typeface="Arial"/>
                <a:cs typeface="Arial"/>
              </a:rPr>
              <a:t> a </a:t>
            </a:r>
            <a:r>
              <a:rPr lang="en-NZ" sz="3600" b="1" spc="-30" dirty="0">
                <a:solidFill>
                  <a:srgbClr val="FF0000"/>
                </a:solidFill>
                <a:latin typeface="Arial"/>
                <a:cs typeface="Arial"/>
              </a:rPr>
              <a:t>New</a:t>
            </a:r>
            <a:r>
              <a:rPr lang="en-NZ" sz="3600" b="1" spc="-30" dirty="0">
                <a:solidFill>
                  <a:schemeClr val="tx2"/>
                </a:solidFill>
                <a:latin typeface="Arial"/>
                <a:cs typeface="Arial"/>
              </a:rPr>
              <a:t> New Zealand :</a:t>
            </a:r>
          </a:p>
          <a:p>
            <a:r>
              <a:rPr lang="en-NZ" spc="-30" dirty="0">
                <a:solidFill>
                  <a:schemeClr val="tx2"/>
                </a:solidFill>
                <a:latin typeface="Arial"/>
                <a:cs typeface="Arial"/>
              </a:rPr>
              <a:t>Demographic transformation changes Aotearoa new </a:t>
            </a:r>
            <a:r>
              <a:rPr lang="en-NZ" spc="-30" dirty="0" err="1">
                <a:solidFill>
                  <a:schemeClr val="tx2"/>
                </a:solidFill>
                <a:latin typeface="Arial"/>
                <a:cs typeface="Arial"/>
              </a:rPr>
              <a:t>zealand</a:t>
            </a:r>
            <a:endParaRPr lang="en-NZ" sz="3600" b="1" spc="-30" dirty="0">
              <a:solidFill>
                <a:srgbClr val="004587"/>
              </a:solidFill>
              <a:latin typeface="Arial"/>
              <a:cs typeface="Arial"/>
            </a:endParaRPr>
          </a:p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D76B0-979F-4DDD-A812-B818D1FECCBB}"/>
              </a:ext>
            </a:extLst>
          </p:cNvPr>
          <p:cNvSpPr txBox="1"/>
          <p:nvPr/>
        </p:nvSpPr>
        <p:spPr>
          <a:xfrm>
            <a:off x="657000" y="3562350"/>
            <a:ext cx="80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Paul Spoonley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Distinguished Professor</a:t>
            </a:r>
            <a:r>
              <a:rPr lang="en-US" sz="1600" dirty="0">
                <a:solidFill>
                  <a:srgbClr val="00427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Emeritus</a:t>
            </a:r>
          </a:p>
          <a:p>
            <a:pPr lvl="0">
              <a:defRPr/>
            </a:pPr>
            <a:r>
              <a:rPr lang="en-US" sz="1600" b="1" dirty="0">
                <a:solidFill>
                  <a:srgbClr val="00427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Cambridge U3A</a:t>
            </a:r>
            <a:endParaRPr lang="en-A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AU" sz="1600" dirty="0">
                <a:solidFill>
                  <a:srgbClr val="00427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February 2024</a:t>
            </a:r>
          </a:p>
        </p:txBody>
      </p:sp>
    </p:spTree>
    <p:extLst>
      <p:ext uri="{BB962C8B-B14F-4D97-AF65-F5344CB8AC3E}">
        <p14:creationId xmlns:p14="http://schemas.microsoft.com/office/powerpoint/2010/main" val="347743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29"/>
            <a:ext cx="7772400" cy="492443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Declining fertility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7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/>
              <a:t>Sub-replacement fertility </a:t>
            </a:r>
            <a:r>
              <a:rPr lang="en-US" sz="8000" dirty="0">
                <a:solidFill>
                  <a:schemeClr val="tx2"/>
                </a:solidFill>
              </a:rPr>
              <a:t> Low</a:t>
            </a:r>
            <a:r>
              <a:rPr lang="en-US" dirty="0">
                <a:solidFill>
                  <a:schemeClr val="tx2"/>
                </a:solidFill>
              </a:rPr>
              <a:t>, Low Fertility Country?</a:t>
            </a:r>
            <a:endParaRPr lang="en-NZ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43283" y="1123950"/>
            <a:ext cx="4785917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1950s high (</a:t>
            </a:r>
            <a:r>
              <a:rPr lang="en-A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births per woman), hit sub-replacement rate in 2017 (</a:t>
            </a:r>
            <a:r>
              <a:rPr lang="en-A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A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 births  plus </a:t>
            </a:r>
            <a:r>
              <a:rPr lang="en-A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en-A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/”</a:t>
            </a:r>
            <a:r>
              <a:rPr lang="en-A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A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done</a:t>
            </a:r>
            <a:r>
              <a:rPr lang="en-A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A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(Millennials) </a:t>
            </a:r>
            <a:endParaRPr lang="en-NZ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2"/>
                </a:solidFill>
              </a:rPr>
              <a:t>Higher educational qualifications + jobs + cost of raising children alongside other costs such as housing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2"/>
                </a:solidFill>
              </a:rPr>
              <a:t>By 2030, </a:t>
            </a:r>
            <a:r>
              <a:rPr lang="en-NZ" sz="2200" b="1" dirty="0">
                <a:solidFill>
                  <a:srgbClr val="FF0000"/>
                </a:solidFill>
              </a:rPr>
              <a:t>30,000</a:t>
            </a:r>
            <a:r>
              <a:rPr lang="en-NZ" sz="2200" dirty="0">
                <a:solidFill>
                  <a:schemeClr val="tx2"/>
                </a:solidFill>
              </a:rPr>
              <a:t> fewer school students in Aotearoa/New Zealand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600" dirty="0"/>
          </a:p>
        </p:txBody>
      </p:sp>
      <p:pic>
        <p:nvPicPr>
          <p:cNvPr id="3" name="Picture 2" descr="PressReader.com - Connecting People Through News - Google Chrome">
            <a:extLst>
              <a:ext uri="{FF2B5EF4-FFF2-40B4-BE49-F238E27FC236}">
                <a16:creationId xmlns:a16="http://schemas.microsoft.com/office/drawing/2014/main" id="{3C553468-7AEF-37A3-E6D7-0538FA27B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799" y="895350"/>
            <a:ext cx="3261917" cy="380939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7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pākehā – Millenials and Gen z 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44A62-90E2-58EC-67BC-6AC6FC72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9150"/>
            <a:ext cx="8686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94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pākehā – millenials and gen z  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971550"/>
            <a:ext cx="5486400" cy="3654847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NZ" sz="2000" b="1" dirty="0"/>
              <a:t> Louise </a:t>
            </a:r>
            <a:r>
              <a:rPr lang="en-NZ" sz="2000" dirty="0"/>
              <a:t>– 42, lives in Wellington</a:t>
            </a:r>
          </a:p>
          <a:p>
            <a:pPr>
              <a:spcAft>
                <a:spcPts val="900"/>
              </a:spcAft>
            </a:pPr>
            <a:endParaRPr lang="en-NZ" sz="2000" dirty="0"/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Millennials, 1.2 million, Gen Z, 1.134 million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Has a partner but does not own a property. Still paying off student debt. Living in </a:t>
            </a:r>
            <a:r>
              <a:rPr lang="en-NZ" sz="2000" dirty="0">
                <a:solidFill>
                  <a:srgbClr val="FF0000"/>
                </a:solidFill>
              </a:rPr>
              <a:t>beanpole family household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Has chosen </a:t>
            </a:r>
            <a:r>
              <a:rPr lang="en-NZ" sz="2000" dirty="0">
                <a:solidFill>
                  <a:srgbClr val="FF0000"/>
                </a:solidFill>
              </a:rPr>
              <a:t>not</a:t>
            </a:r>
            <a:r>
              <a:rPr lang="en-NZ" sz="2000" dirty="0"/>
              <a:t> to have children (more children are born to women aged over 40 than to women 20 and under)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1BB7B-51ED-FF5A-EBE9-F7E3B6BF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047750"/>
            <a:ext cx="3581400" cy="35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0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pākehā – millenials and gen z 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971551"/>
            <a:ext cx="5715000" cy="4385816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NZ" sz="2000" b="1" dirty="0"/>
              <a:t> Louise </a:t>
            </a:r>
            <a:r>
              <a:rPr lang="en-NZ" sz="2000" dirty="0"/>
              <a:t>– 42, lives in Wellington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Spent 8 years at university (5-8 years on average)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Got first job – at a call centre – when 26 and did not get current job (government department) until mid-thirties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Entered labour market during Covid pandemic – </a:t>
            </a:r>
            <a:r>
              <a:rPr lang="en-NZ" sz="2000" dirty="0">
                <a:solidFill>
                  <a:srgbClr val="FF0000"/>
                </a:solidFill>
              </a:rPr>
              <a:t>labour market scarring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Environment a [the] major concern and frustrated at slow progress in 2020s.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41FC7-8D22-3F67-B059-413F153C3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95350"/>
            <a:ext cx="2819400" cy="381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738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Ageing and a declining dependency ratio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728DC-7D1A-98FD-359D-59681250A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36726"/>
            <a:ext cx="8686800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680162C-9852-4885-D455-6BA40607A668}"/>
                  </a:ext>
                </a:extLst>
              </p14:cNvPr>
              <p14:cNvContentPartPr/>
              <p14:nvPr/>
            </p14:nvContentPartPr>
            <p14:xfrm>
              <a:off x="1414954" y="195928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680162C-9852-4885-D455-6BA40607A6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6314" y="19502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DF65284-FBFF-8029-CA39-BB5194C27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236" y="1581510"/>
            <a:ext cx="447675" cy="3774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F30C71-446B-69AE-6C96-529E9BF077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236" y="2954581"/>
            <a:ext cx="400050" cy="2762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78B878-59AD-0E39-7E00-C43E83100C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2794" y="1929742"/>
            <a:ext cx="419100" cy="2952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66E099-93F2-D84A-FA83-0C3147DB2D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0419" y="3092693"/>
            <a:ext cx="3238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29"/>
            <a:ext cx="7772400" cy="984885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 Very different regional growth – and decline - stories 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1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85750"/>
            <a:ext cx="7830000" cy="302933"/>
          </a:xfrm>
        </p:spPr>
        <p:txBody>
          <a:bodyPr/>
          <a:lstStyle/>
          <a:p>
            <a:r>
              <a:rPr lang="mi-NZ" dirty="0"/>
              <a:t>Growth centres in New Zealand over 2 decades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48559-9FC4-4D8A-AB04-FE52D083C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95350"/>
            <a:ext cx="7010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19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767" y="333753"/>
            <a:ext cx="7830000" cy="300082"/>
          </a:xfrm>
        </p:spPr>
        <p:txBody>
          <a:bodyPr/>
          <a:lstStyle/>
          <a:p>
            <a:r>
              <a:rPr lang="mi-NZ" dirty="0"/>
              <a:t>Ongoing urbanisation &amp; regional stagnation</a:t>
            </a:r>
            <a:endParaRPr lang="en-NZ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ADB0EF7-71A7-4947-9F55-107513BA59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047750"/>
            <a:ext cx="5715000" cy="4601260"/>
          </a:xfrm>
        </p:spPr>
        <p:txBody>
          <a:bodyPr/>
          <a:lstStyle/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Two-thirds of regions in Aotearoa/New Zealand will experience ageing plus population </a:t>
            </a:r>
            <a:r>
              <a:rPr lang="en-NZ" sz="2000" b="1" dirty="0">
                <a:solidFill>
                  <a:srgbClr val="FF0000"/>
                </a:solidFill>
              </a:rPr>
              <a:t>stagnation</a:t>
            </a:r>
            <a:r>
              <a:rPr lang="en-NZ" sz="2000" dirty="0"/>
              <a:t> or </a:t>
            </a:r>
            <a:r>
              <a:rPr lang="en-NZ" sz="2000" b="1" dirty="0">
                <a:solidFill>
                  <a:srgbClr val="FF0000"/>
                </a:solidFill>
              </a:rPr>
              <a:t>decline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Main regional towns will grow – Tauranga, Katikati, Cambridge – but surrounding smaller towns and rural areas will stagnate – and some will see depopulation and ageing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0000"/>
                </a:solidFill>
              </a:rPr>
              <a:t>Population growth </a:t>
            </a:r>
            <a:r>
              <a:rPr lang="en-NZ" sz="2000" dirty="0">
                <a:solidFill>
                  <a:schemeClr val="tx2"/>
                </a:solidFill>
              </a:rPr>
              <a:t>will be focused on top half of North island (40% will be Auckland residents)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0000"/>
                </a:solidFill>
              </a:rPr>
              <a:t>Ongoing school closures </a:t>
            </a:r>
            <a:r>
              <a:rPr lang="en-NZ" sz="2000" dirty="0">
                <a:solidFill>
                  <a:schemeClr val="tx2"/>
                </a:solidFill>
              </a:rPr>
              <a:t>in many regions</a:t>
            </a:r>
            <a:endParaRPr lang="en-NZ" sz="2000" b="1" dirty="0">
              <a:solidFill>
                <a:schemeClr val="tx2"/>
              </a:solidFill>
            </a:endParaRP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>
              <a:spcAft>
                <a:spcPts val="900"/>
              </a:spcAft>
            </a:pPr>
            <a:endParaRPr lang="en-NZ" sz="2000" b="1" dirty="0"/>
          </a:p>
          <a:p>
            <a:pPr>
              <a:spcAft>
                <a:spcPts val="900"/>
              </a:spcAft>
            </a:pPr>
            <a:endParaRPr lang="en-NZ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5FC7A5-B82E-4B87-81FE-35E3E750EB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971550"/>
            <a:ext cx="2743199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1832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29"/>
            <a:ext cx="7772400" cy="492443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Immigrant-led diversity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7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54BC9-94E7-40BB-9E05-E91A54CA5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3350"/>
            <a:ext cx="35052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59805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Immigration 2023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2A3F0-48F2-4E6D-B1A4-230B5963E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245" y="869450"/>
            <a:ext cx="7442955" cy="615553"/>
          </a:xfrm>
        </p:spPr>
        <p:txBody>
          <a:bodyPr/>
          <a:lstStyle/>
          <a:p>
            <a:r>
              <a:rPr lang="mi-NZ" sz="2000" dirty="0"/>
              <a:t>Permanent and long-term and temporary arrivals (</a:t>
            </a:r>
            <a:r>
              <a:rPr lang="mi-NZ" sz="2000" dirty="0">
                <a:solidFill>
                  <a:srgbClr val="FF0000"/>
                </a:solidFill>
              </a:rPr>
              <a:t>September 2023</a:t>
            </a:r>
            <a:r>
              <a:rPr lang="mi-NZ" sz="2000" dirty="0"/>
              <a:t>)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C30766F-0A17-4882-BB19-BE6E2EEB9149}"/>
              </a:ext>
            </a:extLst>
          </p:cNvPr>
          <p:cNvGraphicFramePr>
            <a:graphicFrameLocks/>
          </p:cNvGraphicFramePr>
          <p:nvPr/>
        </p:nvGraphicFramePr>
        <p:xfrm>
          <a:off x="304800" y="1733550"/>
          <a:ext cx="4343400" cy="2540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65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727">
                <a:tc>
                  <a:txBody>
                    <a:bodyPr/>
                    <a:lstStyle/>
                    <a:p>
                      <a:r>
                        <a:rPr lang="en-NZ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Gain/Loss 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+118,200</a:t>
                      </a:r>
                      <a:endParaRPr lang="en-N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31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NZ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rrivals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+237,200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2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NZ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on-NZ Citizens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+163,600</a:t>
                      </a:r>
                      <a:endParaRPr lang="en-NZ" sz="2000" dirty="0">
                        <a:solidFill>
                          <a:srgbClr val="00427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2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NZ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Citizens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-44,700</a:t>
                      </a:r>
                      <a:endParaRPr lang="en-NZ" sz="2000" dirty="0">
                        <a:solidFill>
                          <a:srgbClr val="00427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57774B6-17A8-FEE5-0486-BEA73B707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3562350"/>
            <a:ext cx="4159696" cy="11341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95BE611-C4A8-3F02-C90D-84A48D20C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048" y="1409991"/>
            <a:ext cx="426424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223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Immigration transforms aotearoa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18E57-2E19-5BCB-CE23-C7765898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23950"/>
            <a:ext cx="8382000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80E070-C253-4E40-B82A-D40B916CB5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1" y="1276350"/>
            <a:ext cx="4724400" cy="335280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0000"/>
                </a:solidFill>
              </a:rPr>
              <a:t>43%</a:t>
            </a:r>
            <a:r>
              <a:rPr lang="en-NZ" sz="2000" dirty="0">
                <a:solidFill>
                  <a:schemeClr val="tx2"/>
                </a:solidFill>
              </a:rPr>
              <a:t> overseas-born or </a:t>
            </a:r>
            <a:r>
              <a:rPr lang="en-NZ" sz="2000" b="1" dirty="0">
                <a:solidFill>
                  <a:srgbClr val="FF0000"/>
                </a:solidFill>
              </a:rPr>
              <a:t>600,000</a:t>
            </a:r>
            <a:r>
              <a:rPr lang="en-NZ" sz="2000" dirty="0">
                <a:solidFill>
                  <a:schemeClr val="tx2"/>
                </a:solidFill>
              </a:rPr>
              <a:t> people (</a:t>
            </a:r>
            <a:r>
              <a:rPr lang="en-NZ" sz="2000" b="1" dirty="0">
                <a:solidFill>
                  <a:srgbClr val="FF0000"/>
                </a:solidFill>
              </a:rPr>
              <a:t>56%</a:t>
            </a:r>
            <a:r>
              <a:rPr lang="en-NZ" sz="2000" dirty="0">
                <a:solidFill>
                  <a:schemeClr val="tx2"/>
                </a:solidFill>
              </a:rPr>
              <a:t> are either immigrants or the children of immigrants)</a:t>
            </a:r>
          </a:p>
          <a:p>
            <a:endParaRPr lang="en-NZ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0000"/>
                </a:solidFill>
              </a:rPr>
              <a:t>23%</a:t>
            </a:r>
            <a:r>
              <a:rPr lang="en-NZ" sz="2000" dirty="0">
                <a:solidFill>
                  <a:schemeClr val="tx2"/>
                </a:solidFill>
              </a:rPr>
              <a:t> identified as members of </a:t>
            </a:r>
            <a:r>
              <a:rPr lang="en-NZ" sz="2000" b="1" dirty="0">
                <a:solidFill>
                  <a:srgbClr val="FF0000"/>
                </a:solidFill>
              </a:rPr>
              <a:t>Asian communities </a:t>
            </a:r>
            <a:r>
              <a:rPr lang="en-NZ" sz="2000" dirty="0">
                <a:solidFill>
                  <a:schemeClr val="tx2"/>
                </a:solidFill>
              </a:rPr>
              <a:t>(38-40% by 2038),</a:t>
            </a:r>
            <a:r>
              <a:rPr lang="en-NZ" sz="2000" dirty="0">
                <a:solidFill>
                  <a:srgbClr val="FF0000"/>
                </a:solidFill>
              </a:rPr>
              <a:t> </a:t>
            </a:r>
            <a:r>
              <a:rPr lang="en-NZ" sz="2000" b="1" dirty="0">
                <a:solidFill>
                  <a:srgbClr val="FF0000"/>
                </a:solidFill>
              </a:rPr>
              <a:t>75%</a:t>
            </a:r>
            <a:r>
              <a:rPr lang="en-NZ" sz="2000" dirty="0">
                <a:solidFill>
                  <a:srgbClr val="FF0000"/>
                </a:solidFill>
              </a:rPr>
              <a:t> </a:t>
            </a:r>
            <a:r>
              <a:rPr lang="en-NZ" sz="2000" dirty="0">
                <a:solidFill>
                  <a:schemeClr val="tx2"/>
                </a:solidFill>
              </a:rPr>
              <a:t>were immigrants</a:t>
            </a:r>
          </a:p>
          <a:p>
            <a:endParaRPr lang="en-NZ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0000"/>
                </a:solidFill>
              </a:rPr>
              <a:t>44%</a:t>
            </a:r>
            <a:r>
              <a:rPr lang="en-NZ" sz="2000" dirty="0">
                <a:solidFill>
                  <a:schemeClr val="tx2"/>
                </a:solidFill>
              </a:rPr>
              <a:t> workforce overseas-born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4383C2-FC47-4E59-9E8A-5DA63E525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251872"/>
            <a:ext cx="8334825" cy="422595"/>
          </a:xfrm>
        </p:spPr>
        <p:txBody>
          <a:bodyPr>
            <a:noAutofit/>
          </a:bodyPr>
          <a:lstStyle/>
          <a:p>
            <a:r>
              <a:rPr lang="en-NZ" sz="2400" dirty="0"/>
              <a:t>Superdiversity in Auckland (2023)</a:t>
            </a:r>
          </a:p>
        </p:txBody>
      </p:sp>
      <p:pic>
        <p:nvPicPr>
          <p:cNvPr id="2" name="Picture 1" descr="_MG_0790.JPG">
            <a:extLst>
              <a:ext uri="{FF2B5EF4-FFF2-40B4-BE49-F238E27FC236}">
                <a16:creationId xmlns:a16="http://schemas.microsoft.com/office/drawing/2014/main" id="{6A3CBF7E-04A2-3C6E-85AC-3527838A50D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029200" y="2876550"/>
            <a:ext cx="3733800" cy="1752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F654274-7BAC-DFCE-0606-CD722A71F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924386"/>
            <a:ext cx="3733800" cy="172085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3483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Chinese – a superdiverse aotearoa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1123950"/>
            <a:ext cx="5638800" cy="4078039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NZ" sz="2000" b="1" dirty="0"/>
              <a:t>Lily </a:t>
            </a:r>
            <a:r>
              <a:rPr lang="en-NZ" sz="2000" dirty="0"/>
              <a:t>– 33 years old, lives on the North Shore</a:t>
            </a:r>
          </a:p>
          <a:p>
            <a:pPr>
              <a:spcAft>
                <a:spcPts val="900"/>
              </a:spcAft>
            </a:pPr>
            <a:endParaRPr lang="en-NZ" sz="2000" dirty="0"/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Born in China but is 1.5 generation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Member of one of the dominant Asian communities who now make up 25% of New Zealand’s population, and </a:t>
            </a:r>
            <a:r>
              <a:rPr lang="en-NZ" sz="2000" dirty="0">
                <a:solidFill>
                  <a:srgbClr val="FF0000"/>
                </a:solidFill>
              </a:rPr>
              <a:t>38%</a:t>
            </a:r>
            <a:r>
              <a:rPr lang="en-NZ" sz="2000" dirty="0"/>
              <a:t> of Auckland’s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FF0000"/>
                </a:solidFill>
              </a:rPr>
              <a:t>31%</a:t>
            </a:r>
            <a:r>
              <a:rPr lang="en-NZ" sz="2000" dirty="0"/>
              <a:t> of the NZ prime working age population are from one of the Asian communities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In 2030s, Asians 7% of 65+ population, Pākehā 75% 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6CFC28-DFF5-3962-244C-D7DA6272F7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047750"/>
            <a:ext cx="2895600" cy="3606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934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Chinese – a superdiverse aotearoa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1047750"/>
            <a:ext cx="5638800" cy="3265661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NZ" sz="2000" b="1" dirty="0"/>
              <a:t>Lily </a:t>
            </a:r>
            <a:r>
              <a:rPr lang="en-NZ" sz="2000" dirty="0"/>
              <a:t>– 33 years old, lives on the North Shore</a:t>
            </a:r>
          </a:p>
          <a:p>
            <a:pPr>
              <a:spcAft>
                <a:spcPts val="900"/>
              </a:spcAft>
            </a:pPr>
            <a:endParaRPr lang="en-NZ" sz="2000" dirty="0"/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Plays table tennis (114,000 in Auckland while 59,280 played rugby  in 2019)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Does not watch, listen to and read any mainstream New Zealand media but is very active on social media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Visits Beijing 2-3 times per year but has never visited Hamilton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90C0D-4F31-6D0D-9A9E-EF13A7FF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971550"/>
            <a:ext cx="3200400" cy="1981201"/>
          </a:xfrm>
          <a:prstGeom prst="rect">
            <a:avLst/>
          </a:prstGeom>
          <a:ln w="9525" cap="sq">
            <a:solidFill>
              <a:srgbClr val="00458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1291.JPG">
            <a:extLst>
              <a:ext uri="{FF2B5EF4-FFF2-40B4-BE49-F238E27FC236}">
                <a16:creationId xmlns:a16="http://schemas.microsoft.com/office/drawing/2014/main" id="{7F263EC7-7063-9963-B836-E141669D1B7B}"/>
              </a:ext>
            </a:extLst>
          </p:cNvPr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867400" y="3105150"/>
            <a:ext cx="3200400" cy="170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952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80E070-C253-4E40-B82A-D40B916CB5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" y="895350"/>
            <a:ext cx="5334001" cy="2286000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NZ" sz="2400" dirty="0"/>
              <a:t>Some sports are going to struggle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FF0000"/>
                </a:solidFill>
              </a:rPr>
              <a:t>Education</a:t>
            </a:r>
            <a:r>
              <a:rPr lang="en-NZ" sz="2400" dirty="0"/>
              <a:t> is the </a:t>
            </a:r>
            <a:r>
              <a:rPr lang="en-NZ" sz="2400" b="1" dirty="0"/>
              <a:t>priority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No prior engagement/understanding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Physicality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20AC97-36AC-49B2-86F7-1907EC798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895350"/>
            <a:ext cx="3276599" cy="4012810"/>
          </a:xfrm>
          <a:prstGeom prst="rect">
            <a:avLst/>
          </a:prstGeom>
          <a:ln>
            <a:solidFill>
              <a:srgbClr val="004277"/>
            </a:solidFill>
          </a:ln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A59F613B-CF7D-41E6-91CC-6BAD068B51E8}"/>
              </a:ext>
            </a:extLst>
          </p:cNvPr>
          <p:cNvGraphicFramePr>
            <a:graphicFrameLocks/>
          </p:cNvGraphicFramePr>
          <p:nvPr/>
        </p:nvGraphicFramePr>
        <p:xfrm>
          <a:off x="457200" y="2952750"/>
          <a:ext cx="4648200" cy="19554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80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181">
                <a:tc>
                  <a:txBody>
                    <a:bodyPr/>
                    <a:lstStyle/>
                    <a:p>
                      <a:r>
                        <a:rPr lang="en-NZ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Males  2021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Females 2021</a:t>
                      </a:r>
                      <a:endParaRPr lang="en-NZ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229"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Swimming (#5) </a:t>
                      </a:r>
                      <a:b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Golf (#10) </a:t>
                      </a:r>
                      <a:b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Football (#12)</a:t>
                      </a:r>
                      <a:b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Table tennis (#16)</a:t>
                      </a:r>
                      <a:b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Basketball (#17)</a:t>
                      </a:r>
                      <a:b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Tennis (#18)</a:t>
                      </a:r>
                      <a:b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Cricket (#20)</a:t>
                      </a:r>
                      <a:endParaRPr lang="en-NZ" sz="1400" kern="0" dirty="0">
                        <a:solidFill>
                          <a:srgbClr val="00427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Swimming (#5) </a:t>
                      </a:r>
                      <a:b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Road cycling (#12) </a:t>
                      </a:r>
                      <a:b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Table tennis (#16)</a:t>
                      </a:r>
                      <a:b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Tennis (#17)</a:t>
                      </a:r>
                      <a:b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Netball (#18)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4383C2-FC47-4E59-9E8A-5DA63E525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251872"/>
            <a:ext cx="8334825" cy="567278"/>
          </a:xfrm>
        </p:spPr>
        <p:txBody>
          <a:bodyPr>
            <a:noAutofit/>
          </a:bodyPr>
          <a:lstStyle/>
          <a:p>
            <a:r>
              <a:rPr lang="en-NZ" sz="2400" dirty="0"/>
              <a:t>Superdiversity and Sports in Auckland</a:t>
            </a:r>
          </a:p>
        </p:txBody>
      </p:sp>
    </p:spTree>
    <p:extLst>
      <p:ext uri="{BB962C8B-B14F-4D97-AF65-F5344CB8AC3E}">
        <p14:creationId xmlns:p14="http://schemas.microsoft.com/office/powerpoint/2010/main" val="107939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D8B0F0-F14B-4E9E-9432-930722A12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209550"/>
            <a:ext cx="8915400" cy="5539978"/>
          </a:xfrm>
        </p:spPr>
        <p:txBody>
          <a:bodyPr/>
          <a:lstStyle/>
          <a:p>
            <a:r>
              <a:rPr lang="mi-NZ" sz="2000" dirty="0"/>
              <a:t>What can we anticipate in this “new” new zealand</a:t>
            </a:r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r>
              <a:rPr lang="mi-NZ" sz="2000" dirty="0"/>
              <a:t> </a:t>
            </a:r>
            <a:endParaRPr lang="en-NZ" sz="2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96FFFAD-290A-4F2C-8A61-ABFF117C0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666750"/>
            <a:ext cx="8458200" cy="3277820"/>
          </a:xfrm>
        </p:spPr>
        <p:txBody>
          <a:bodyPr/>
          <a:lstStyle/>
          <a:p>
            <a:pPr>
              <a:spcAft>
                <a:spcPts val="900"/>
              </a:spcAft>
            </a:pPr>
            <a:endParaRPr lang="en-AU" sz="1400" dirty="0"/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 25%</a:t>
            </a:r>
            <a:r>
              <a:rPr lang="en-AU" sz="2000" dirty="0">
                <a:solidFill>
                  <a:schemeClr val="tx2"/>
                </a:solidFill>
              </a:rPr>
              <a:t> of the population will be aged </a:t>
            </a:r>
            <a:r>
              <a:rPr lang="en-AU" sz="2000" b="1" dirty="0">
                <a:solidFill>
                  <a:srgbClr val="FF0000"/>
                </a:solidFill>
              </a:rPr>
              <a:t>over 65 years of age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 75%</a:t>
            </a:r>
            <a:r>
              <a:rPr lang="en-AU" sz="2000" dirty="0">
                <a:solidFill>
                  <a:schemeClr val="tx2"/>
                </a:solidFill>
              </a:rPr>
              <a:t> of the population will live in the top half of the North Island, </a:t>
            </a:r>
            <a:r>
              <a:rPr lang="en-AU" sz="2000" b="1" dirty="0">
                <a:solidFill>
                  <a:srgbClr val="FF0000"/>
                </a:solidFill>
              </a:rPr>
              <a:t>40%</a:t>
            </a:r>
            <a:r>
              <a:rPr lang="en-AU" sz="2000" dirty="0">
                <a:solidFill>
                  <a:schemeClr val="tx2"/>
                </a:solidFill>
              </a:rPr>
              <a:t> in Auckland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 Asians</a:t>
            </a:r>
            <a:r>
              <a:rPr lang="en-AU" sz="2000" dirty="0">
                <a:solidFill>
                  <a:schemeClr val="tx2"/>
                </a:solidFill>
              </a:rPr>
              <a:t> will comprise </a:t>
            </a:r>
            <a:r>
              <a:rPr lang="en-AU" sz="2000" b="1" dirty="0">
                <a:solidFill>
                  <a:srgbClr val="FF0000"/>
                </a:solidFill>
              </a:rPr>
              <a:t>20%</a:t>
            </a:r>
            <a:r>
              <a:rPr lang="en-AU" sz="2000" dirty="0">
                <a:solidFill>
                  <a:schemeClr val="tx2"/>
                </a:solidFill>
              </a:rPr>
              <a:t> of the population – as will </a:t>
            </a:r>
            <a:r>
              <a:rPr lang="en-AU" sz="2000" b="1" dirty="0">
                <a:solidFill>
                  <a:srgbClr val="FF0000"/>
                </a:solidFill>
              </a:rPr>
              <a:t>Māori 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 28%</a:t>
            </a:r>
            <a:r>
              <a:rPr lang="en-AU" sz="2000" dirty="0">
                <a:solidFill>
                  <a:schemeClr val="tx2"/>
                </a:solidFill>
              </a:rPr>
              <a:t> of the population will be </a:t>
            </a:r>
            <a:r>
              <a:rPr lang="en-AU" sz="2000" b="1" dirty="0">
                <a:solidFill>
                  <a:srgbClr val="FF0000"/>
                </a:solidFill>
              </a:rPr>
              <a:t>immigrants</a:t>
            </a:r>
            <a:r>
              <a:rPr lang="en-AU" sz="2000" dirty="0">
                <a:solidFill>
                  <a:schemeClr val="tx2"/>
                </a:solidFill>
              </a:rPr>
              <a:t> (more like </a:t>
            </a:r>
            <a:r>
              <a:rPr lang="en-AU" sz="2000" b="1" dirty="0">
                <a:solidFill>
                  <a:srgbClr val="FF0000"/>
                </a:solidFill>
              </a:rPr>
              <a:t>35-45%</a:t>
            </a:r>
            <a:r>
              <a:rPr lang="en-AU" sz="2000" dirty="0">
                <a:solidFill>
                  <a:schemeClr val="tx2"/>
                </a:solidFill>
              </a:rPr>
              <a:t> of the working population) and </a:t>
            </a:r>
            <a:r>
              <a:rPr lang="en-AU" sz="2000" b="1" dirty="0">
                <a:solidFill>
                  <a:srgbClr val="FF0000"/>
                </a:solidFill>
              </a:rPr>
              <a:t>45%</a:t>
            </a:r>
            <a:r>
              <a:rPr lang="en-AU" sz="2000" dirty="0">
                <a:solidFill>
                  <a:schemeClr val="tx2"/>
                </a:solidFill>
              </a:rPr>
              <a:t> in Auckland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2"/>
                </a:solidFill>
              </a:rPr>
              <a:t>There will be </a:t>
            </a:r>
            <a:r>
              <a:rPr lang="en-AU" sz="2000" b="1" dirty="0">
                <a:solidFill>
                  <a:srgbClr val="FF0000"/>
                </a:solidFill>
              </a:rPr>
              <a:t>6 million </a:t>
            </a:r>
            <a:r>
              <a:rPr lang="en-AU" sz="2000" dirty="0">
                <a:solidFill>
                  <a:schemeClr val="tx2"/>
                </a:solidFill>
              </a:rPr>
              <a:t>of us in New Zealand, </a:t>
            </a:r>
            <a:r>
              <a:rPr lang="en-AU" sz="2000" b="1" dirty="0">
                <a:solidFill>
                  <a:srgbClr val="FF0000"/>
                </a:solidFill>
              </a:rPr>
              <a:t>1.5 million </a:t>
            </a:r>
            <a:r>
              <a:rPr lang="en-AU" sz="2000" dirty="0">
                <a:solidFill>
                  <a:schemeClr val="tx2"/>
                </a:solidFill>
              </a:rPr>
              <a:t>living overseas.</a:t>
            </a:r>
            <a:endParaRPr lang="en-NZ" sz="2000" dirty="0">
              <a:solidFill>
                <a:schemeClr val="tx2"/>
              </a:solidFill>
            </a:endParaRPr>
          </a:p>
          <a:p>
            <a:pPr>
              <a:spcAft>
                <a:spcPts val="900"/>
              </a:spcAft>
            </a:pPr>
            <a:endParaRPr lang="en-NZ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258A57-2ADE-3298-4147-66DC434343BE}"/>
              </a:ext>
            </a:extLst>
          </p:cNvPr>
          <p:cNvGrpSpPr/>
          <p:nvPr/>
        </p:nvGrpSpPr>
        <p:grpSpPr>
          <a:xfrm>
            <a:off x="533400" y="3845479"/>
            <a:ext cx="7522633" cy="739173"/>
            <a:chOff x="1547664" y="4155926"/>
            <a:chExt cx="6048576" cy="864000"/>
          </a:xfrm>
        </p:grpSpPr>
        <p:pic>
          <p:nvPicPr>
            <p:cNvPr id="5" name="Picture 4" descr="Faces%20of%20the%20New%20NZ-37-1.jpg">
              <a:extLst>
                <a:ext uri="{FF2B5EF4-FFF2-40B4-BE49-F238E27FC236}">
                  <a16:creationId xmlns:a16="http://schemas.microsoft.com/office/drawing/2014/main" id="{3985DD6C-A646-7991-EDCE-28338B33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155926"/>
              <a:ext cx="864000" cy="864000"/>
            </a:xfrm>
            <a:prstGeom prst="rect">
              <a:avLst/>
            </a:prstGeom>
          </p:spPr>
        </p:pic>
        <p:pic>
          <p:nvPicPr>
            <p:cNvPr id="7" name="Picture 6" descr="Faces%20of%20the%20New%20NZ-12-1.jpg">
              <a:extLst>
                <a:ext uri="{FF2B5EF4-FFF2-40B4-BE49-F238E27FC236}">
                  <a16:creationId xmlns:a16="http://schemas.microsoft.com/office/drawing/2014/main" id="{90A83B6C-E336-BC78-F45B-5ECD2152B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4155926"/>
              <a:ext cx="864000" cy="864000"/>
            </a:xfrm>
            <a:prstGeom prst="rect">
              <a:avLst/>
            </a:prstGeom>
          </p:spPr>
        </p:pic>
        <p:pic>
          <p:nvPicPr>
            <p:cNvPr id="8" name="Picture 7" descr="Faces%20of%20the%20New%20NZ-14-1.jpg">
              <a:extLst>
                <a:ext uri="{FF2B5EF4-FFF2-40B4-BE49-F238E27FC236}">
                  <a16:creationId xmlns:a16="http://schemas.microsoft.com/office/drawing/2014/main" id="{8D22DF9A-F71B-E65A-1F0E-6001E6AA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155926"/>
              <a:ext cx="864000" cy="864000"/>
            </a:xfrm>
            <a:prstGeom prst="rect">
              <a:avLst/>
            </a:prstGeom>
          </p:spPr>
        </p:pic>
        <p:pic>
          <p:nvPicPr>
            <p:cNvPr id="9" name="Picture 8" descr="Faces%20of%20the%20New%20NZ-3-1.jpg">
              <a:extLst>
                <a:ext uri="{FF2B5EF4-FFF2-40B4-BE49-F238E27FC236}">
                  <a16:creationId xmlns:a16="http://schemas.microsoft.com/office/drawing/2014/main" id="{6B306F4E-F695-1252-60E8-A4EE1F9D3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4155926"/>
              <a:ext cx="864000" cy="864000"/>
            </a:xfrm>
            <a:prstGeom prst="rect">
              <a:avLst/>
            </a:prstGeom>
          </p:spPr>
        </p:pic>
        <p:pic>
          <p:nvPicPr>
            <p:cNvPr id="10" name="Picture 9" descr="Faces%20of%20the%20New%20NZ-53-1.jpg">
              <a:extLst>
                <a:ext uri="{FF2B5EF4-FFF2-40B4-BE49-F238E27FC236}">
                  <a16:creationId xmlns:a16="http://schemas.microsoft.com/office/drawing/2014/main" id="{42399399-5591-DE20-A90A-D6AB4283C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4155926"/>
              <a:ext cx="864000" cy="864000"/>
            </a:xfrm>
            <a:prstGeom prst="rect">
              <a:avLst/>
            </a:prstGeom>
          </p:spPr>
        </p:pic>
        <p:pic>
          <p:nvPicPr>
            <p:cNvPr id="11" name="Picture 10" descr="Faces%20of%20the%20New%20NZ-55-1.jpg">
              <a:extLst>
                <a:ext uri="{FF2B5EF4-FFF2-40B4-BE49-F238E27FC236}">
                  <a16:creationId xmlns:a16="http://schemas.microsoft.com/office/drawing/2014/main" id="{5B8706A6-EFCB-DB41-F790-C40BB1D9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4155926"/>
              <a:ext cx="864000" cy="864000"/>
            </a:xfrm>
            <a:prstGeom prst="rect">
              <a:avLst/>
            </a:prstGeom>
          </p:spPr>
        </p:pic>
        <p:pic>
          <p:nvPicPr>
            <p:cNvPr id="12" name="Picture 11" descr="Faces%20of%20the%20New%20NZ-1.jpg">
              <a:extLst>
                <a:ext uri="{FF2B5EF4-FFF2-40B4-BE49-F238E27FC236}">
                  <a16:creationId xmlns:a16="http://schemas.microsoft.com/office/drawing/2014/main" id="{06E5D07C-B5C4-1E2D-8CB2-9B2C3054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4155926"/>
              <a:ext cx="864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10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30"/>
            <a:ext cx="7772400" cy="984885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Demographic transformation and disruption – Aotearoa/New Zealand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2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D8B0F0-F14B-4E9E-9432-930722A12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209550"/>
            <a:ext cx="8915400" cy="307777"/>
          </a:xfrm>
        </p:spPr>
        <p:txBody>
          <a:bodyPr/>
          <a:lstStyle/>
          <a:p>
            <a:r>
              <a:rPr lang="mi-NZ" sz="2000" dirty="0"/>
              <a:t>Demographic transformation – new zealand</a:t>
            </a:r>
            <a:endParaRPr lang="en-NZ" sz="2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96FFFAD-290A-4F2C-8A61-ABFF117C0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897457"/>
            <a:ext cx="6019800" cy="4388428"/>
          </a:xfrm>
        </p:spPr>
        <p:txBody>
          <a:bodyPr/>
          <a:lstStyle/>
          <a:p>
            <a:pPr>
              <a:spcAft>
                <a:spcPts val="900"/>
              </a:spcAft>
            </a:pPr>
            <a:endParaRPr lang="en-AU" sz="1400" dirty="0"/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Ageing population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and </a:t>
            </a:r>
            <a:r>
              <a:rPr lang="en-AU" sz="2000" b="1" dirty="0">
                <a:solidFill>
                  <a:srgbClr val="FF0000"/>
                </a:solidFill>
              </a:rPr>
              <a:t>declining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b="1" dirty="0">
                <a:solidFill>
                  <a:srgbClr val="FF0000"/>
                </a:solidFill>
              </a:rPr>
              <a:t>fertility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(doubling of 65+, sub-replacement fertility)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Ongoing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b="1" dirty="0">
                <a:solidFill>
                  <a:srgbClr val="FF0000"/>
                </a:solidFill>
              </a:rPr>
              <a:t>urbanisation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– with concentration</a:t>
            </a:r>
            <a:r>
              <a:rPr lang="en-AU" sz="2000" b="1" dirty="0"/>
              <a:t> </a:t>
            </a:r>
            <a:r>
              <a:rPr lang="en-AU" sz="2000" dirty="0"/>
              <a:t>in top of  the North Island (</a:t>
            </a:r>
            <a:r>
              <a:rPr lang="en-AU" sz="2000" b="1" dirty="0">
                <a:solidFill>
                  <a:srgbClr val="FF0000"/>
                </a:solidFill>
              </a:rPr>
              <a:t>Auckland effect</a:t>
            </a:r>
            <a:r>
              <a:rPr lang="en-AU" sz="2000" b="1" dirty="0">
                <a:solidFill>
                  <a:schemeClr val="tx2"/>
                </a:solidFill>
              </a:rPr>
              <a:t> - </a:t>
            </a:r>
            <a:r>
              <a:rPr lang="en-AU" sz="2000" dirty="0">
                <a:solidFill>
                  <a:schemeClr val="tx2"/>
                </a:solidFill>
              </a:rPr>
              <a:t>40% of population by 2038</a:t>
            </a:r>
            <a:r>
              <a:rPr lang="en-AU" sz="2000" dirty="0"/>
              <a:t>)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Regional population stagnation/decline </a:t>
            </a:r>
            <a:br>
              <a:rPr lang="en-AU" sz="2000" b="1" dirty="0"/>
            </a:br>
            <a:r>
              <a:rPr lang="en-AU" sz="2000" dirty="0"/>
              <a:t>(many TAs will see the end of population growth)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Immigrant-led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b="1" dirty="0">
                <a:solidFill>
                  <a:srgbClr val="FF0000"/>
                </a:solidFill>
              </a:rPr>
              <a:t>diversity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(rapidly growing diversity plus </a:t>
            </a:r>
            <a:r>
              <a:rPr lang="en-AU" sz="2000" b="1" dirty="0">
                <a:solidFill>
                  <a:srgbClr val="FF0000"/>
                </a:solidFill>
              </a:rPr>
              <a:t>Māori-led</a:t>
            </a:r>
            <a:r>
              <a:rPr lang="en-AU" sz="2000" b="1" dirty="0"/>
              <a:t> </a:t>
            </a:r>
            <a:r>
              <a:rPr lang="en-AU" sz="2000" dirty="0"/>
              <a:t>economic and cultural development)</a:t>
            </a:r>
            <a:endParaRPr lang="en-NZ" sz="2000" dirty="0"/>
          </a:p>
          <a:p>
            <a:pPr>
              <a:spcAft>
                <a:spcPts val="900"/>
              </a:spcAft>
            </a:pPr>
            <a:endParaRPr lang="en-NZ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3DE62-A8A6-F026-6959-1C486E923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897456"/>
            <a:ext cx="2743200" cy="37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B4EB0F-DB1A-408B-939B-FF57088A2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767" y="333753"/>
            <a:ext cx="7830000" cy="300082"/>
          </a:xfrm>
        </p:spPr>
        <p:txBody>
          <a:bodyPr/>
          <a:lstStyle/>
          <a:p>
            <a:r>
              <a:rPr lang="en-US" dirty="0"/>
              <a:t>Population – annual growth rate (March 2023)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54EDD-92CA-410E-8888-43D422E5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95350"/>
            <a:ext cx="6934200" cy="3733800"/>
          </a:xfrm>
          <a:prstGeom prst="rect">
            <a:avLst/>
          </a:prstGeom>
          <a:solidFill>
            <a:srgbClr val="FF0000">
              <a:alpha val="98000"/>
            </a:srgb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9689C8-297B-1F36-A634-48AEC226C269}"/>
                  </a:ext>
                </a:extLst>
              </p14:cNvPr>
              <p14:cNvContentPartPr/>
              <p14:nvPr/>
            </p14:nvContentPartPr>
            <p14:xfrm>
              <a:off x="6690966" y="1641766"/>
              <a:ext cx="1947240" cy="163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9689C8-297B-1F36-A634-48AEC226C2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966" y="1633126"/>
                <a:ext cx="1964880" cy="164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31C36D0-84C0-BEBF-5BF6-7280CF6964AF}"/>
              </a:ext>
            </a:extLst>
          </p:cNvPr>
          <p:cNvGrpSpPr/>
          <p:nvPr/>
        </p:nvGrpSpPr>
        <p:grpSpPr>
          <a:xfrm>
            <a:off x="3708006" y="456646"/>
            <a:ext cx="360" cy="360"/>
            <a:chOff x="3708006" y="45664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39B162-2CBB-7F47-4E71-6D2ABBD2CDE0}"/>
                    </a:ext>
                  </a:extLst>
                </p14:cNvPr>
                <p14:cNvContentPartPr/>
                <p14:nvPr/>
              </p14:nvContentPartPr>
              <p14:xfrm>
                <a:off x="3708006" y="45664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39B162-2CBB-7F47-4E71-6D2ABBD2CDE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99006" y="4480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3C170E-81E2-9C56-7632-6C82A748E59C}"/>
                    </a:ext>
                  </a:extLst>
                </p14:cNvPr>
                <p14:cNvContentPartPr/>
                <p14:nvPr/>
              </p14:nvContentPartPr>
              <p14:xfrm>
                <a:off x="3708006" y="45664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3C170E-81E2-9C56-7632-6C82A748E59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99006" y="4480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Doughnut 2">
            <a:extLst>
              <a:ext uri="{FF2B5EF4-FFF2-40B4-BE49-F238E27FC236}">
                <a16:creationId xmlns:a16="http://schemas.microsoft.com/office/drawing/2014/main" id="{7A76A222-AD6A-7209-D266-431AFFA0705F}"/>
              </a:ext>
            </a:extLst>
          </p:cNvPr>
          <p:cNvSpPr/>
          <p:nvPr/>
        </p:nvSpPr>
        <p:spPr>
          <a:xfrm>
            <a:off x="2484812" y="794981"/>
            <a:ext cx="1238463" cy="1195445"/>
          </a:xfrm>
          <a:prstGeom prst="donut">
            <a:avLst>
              <a:gd name="adj" fmla="val 403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7CB1981F-9C6E-9ED8-6951-B0899334A508}"/>
              </a:ext>
            </a:extLst>
          </p:cNvPr>
          <p:cNvSpPr/>
          <p:nvPr/>
        </p:nvSpPr>
        <p:spPr>
          <a:xfrm>
            <a:off x="4057355" y="1362766"/>
            <a:ext cx="1238463" cy="1195445"/>
          </a:xfrm>
          <a:prstGeom prst="donut">
            <a:avLst>
              <a:gd name="adj" fmla="val 403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oughnut 7">
            <a:extLst>
              <a:ext uri="{FF2B5EF4-FFF2-40B4-BE49-F238E27FC236}">
                <a16:creationId xmlns:a16="http://schemas.microsoft.com/office/drawing/2014/main" id="{4AE3866E-3CE5-CC33-C249-36DB9AC30BB3}"/>
              </a:ext>
            </a:extLst>
          </p:cNvPr>
          <p:cNvSpPr/>
          <p:nvPr/>
        </p:nvSpPr>
        <p:spPr>
          <a:xfrm>
            <a:off x="5859057" y="1312726"/>
            <a:ext cx="1238463" cy="1195445"/>
          </a:xfrm>
          <a:prstGeom prst="donut">
            <a:avLst>
              <a:gd name="adj" fmla="val 403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A3F91BDE-F2A4-6DEF-270A-D8EA0484857A}"/>
              </a:ext>
            </a:extLst>
          </p:cNvPr>
          <p:cNvSpPr/>
          <p:nvPr/>
        </p:nvSpPr>
        <p:spPr>
          <a:xfrm>
            <a:off x="7881153" y="1315397"/>
            <a:ext cx="1238463" cy="1195445"/>
          </a:xfrm>
          <a:prstGeom prst="donut">
            <a:avLst>
              <a:gd name="adj" fmla="val 403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D4DAEF-B9BF-6F36-23DA-C60CCD6D2EE2}"/>
              </a:ext>
            </a:extLst>
          </p:cNvPr>
          <p:cNvSpPr txBox="1"/>
          <p:nvPr/>
        </p:nvSpPr>
        <p:spPr>
          <a:xfrm>
            <a:off x="1905866" y="953134"/>
            <a:ext cx="37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07134-A1A8-507C-F8DC-25E3FA863454}"/>
              </a:ext>
            </a:extLst>
          </p:cNvPr>
          <p:cNvSpPr txBox="1"/>
          <p:nvPr/>
        </p:nvSpPr>
        <p:spPr>
          <a:xfrm>
            <a:off x="3972323" y="953134"/>
            <a:ext cx="37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5932E-15C6-E625-A1E4-8D01D51EC541}"/>
              </a:ext>
            </a:extLst>
          </p:cNvPr>
          <p:cNvSpPr txBox="1"/>
          <p:nvPr/>
        </p:nvSpPr>
        <p:spPr>
          <a:xfrm>
            <a:off x="5672728" y="953134"/>
            <a:ext cx="37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155E68-70F2-8215-F97C-1890E3C7C0FE}"/>
              </a:ext>
            </a:extLst>
          </p:cNvPr>
          <p:cNvSpPr txBox="1"/>
          <p:nvPr/>
        </p:nvSpPr>
        <p:spPr>
          <a:xfrm>
            <a:off x="7538001" y="943394"/>
            <a:ext cx="37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323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29"/>
            <a:ext cx="7772400" cy="492443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An ageing population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2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An Ageing population – and workforce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2A3F0-48F2-4E6D-B1A4-230B5963E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245" y="869450"/>
            <a:ext cx="7442955" cy="215444"/>
          </a:xfrm>
        </p:spPr>
        <p:txBody>
          <a:bodyPr/>
          <a:lstStyle/>
          <a:p>
            <a:r>
              <a:rPr lang="mi-NZ" dirty="0"/>
              <a:t>Proportion of population aged 65+, by territorial authority area, mid-range projection 2031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1C4BF-77AF-42DE-9769-86CA659163F0}"/>
              </a:ext>
            </a:extLst>
          </p:cNvPr>
          <p:cNvSpPr/>
          <p:nvPr/>
        </p:nvSpPr>
        <p:spPr>
          <a:xfrm>
            <a:off x="7515665" y="4568454"/>
            <a:ext cx="16177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i-NZ" sz="80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Statistics New Zealand</a:t>
            </a:r>
            <a:endParaRPr lang="en-NZ" sz="80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660E3-B4DD-77A5-442A-5783A4709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869450"/>
            <a:ext cx="8305800" cy="3914448"/>
          </a:xfrm>
          <a:prstGeom prst="rect">
            <a:avLst/>
          </a:prstGeom>
          <a:ln w="190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32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pĀkehĀ – ageing and wealthy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971550"/>
            <a:ext cx="5638800" cy="3765054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NZ" sz="2000" b="1" dirty="0"/>
              <a:t>Bruce </a:t>
            </a:r>
            <a:r>
              <a:rPr lang="en-NZ" sz="2000" dirty="0"/>
              <a:t>– 70 years old, lives in Thames</a:t>
            </a:r>
          </a:p>
          <a:p>
            <a:pPr>
              <a:spcAft>
                <a:spcPts val="900"/>
              </a:spcAft>
            </a:pPr>
            <a:endParaRPr lang="en-NZ" sz="2000" dirty="0"/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 1.3 million aged over 65 (nearly 25% of total population) and 222,000 aged over 85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Lives in a </a:t>
            </a:r>
            <a:r>
              <a:rPr lang="en-NZ" sz="2000" dirty="0">
                <a:solidFill>
                  <a:srgbClr val="FF0000"/>
                </a:solidFill>
              </a:rPr>
              <a:t>hyper-aged town </a:t>
            </a:r>
            <a:r>
              <a:rPr lang="en-NZ" sz="2000" dirty="0"/>
              <a:t>(nearly 50% aged over 65)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Owns his own house plus two rental properties (</a:t>
            </a:r>
            <a:r>
              <a:rPr lang="en-NZ" sz="2000" dirty="0">
                <a:solidFill>
                  <a:srgbClr val="FF0000"/>
                </a:solidFill>
              </a:rPr>
              <a:t>net worth </a:t>
            </a:r>
            <a:r>
              <a:rPr lang="en-NZ" sz="2000" dirty="0"/>
              <a:t>of 65+ in 2021 was $433,000)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FF0000"/>
                </a:solidFill>
              </a:rPr>
              <a:t>Living much longer </a:t>
            </a:r>
            <a:r>
              <a:rPr lang="en-NZ" sz="2000" dirty="0"/>
              <a:t>(23.4 years from the age of 65, was 14 years in 1956)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A91E9-F59C-2800-4CBF-949737F43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895350"/>
            <a:ext cx="3200400" cy="38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pĀkehĀ – ageing and wealthy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971550"/>
            <a:ext cx="5638800" cy="4501232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NZ" sz="2000" b="1" dirty="0"/>
              <a:t>Bruce </a:t>
            </a:r>
            <a:r>
              <a:rPr lang="en-NZ" sz="2000" dirty="0"/>
              <a:t>– 70 years old, lives in Thames</a:t>
            </a:r>
          </a:p>
          <a:p>
            <a:pPr>
              <a:spcAft>
                <a:spcPts val="900"/>
              </a:spcAft>
            </a:pPr>
            <a:endParaRPr lang="en-NZ" sz="2000" dirty="0"/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 </a:t>
            </a:r>
            <a:r>
              <a:rPr lang="en-NZ" sz="2000" dirty="0">
                <a:solidFill>
                  <a:srgbClr val="FF0000"/>
                </a:solidFill>
              </a:rPr>
              <a:t>Still in paid work </a:t>
            </a:r>
            <a:r>
              <a:rPr lang="en-NZ" sz="2000" dirty="0"/>
              <a:t>– over 65 year olds now 12% (300,000) of workforce and a quarter remain in paid employment past 65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FF0000"/>
                </a:solidFill>
              </a:rPr>
              <a:t>Big spenders </a:t>
            </a:r>
            <a:r>
              <a:rPr lang="en-NZ" sz="2000" dirty="0"/>
              <a:t>(airline tickets, holidays, cruises) with low debt levels and savings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Superannuation now costs about $36 billion per year and 25% of core government spending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FF0000"/>
                </a:solidFill>
              </a:rPr>
              <a:t>Politically active </a:t>
            </a:r>
            <a:r>
              <a:rPr lang="en-NZ" sz="2000" dirty="0"/>
              <a:t>but conservative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80E60-326B-623C-7FA8-EBB14DFEA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971550"/>
            <a:ext cx="2895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6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14548</TotalTime>
  <Words>1046</Words>
  <Application>Microsoft Macintosh PowerPoint</Application>
  <PresentationFormat>On-screen Show (16:9)</PresentationFormat>
  <Paragraphs>129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Univers</vt:lpstr>
      <vt:lpstr>Office Theme</vt:lpstr>
      <vt:lpstr>PowerPoint Presentation</vt:lpstr>
      <vt:lpstr>PowerPoint Presentation</vt:lpstr>
      <vt:lpstr>Demographic transformation and disruption – Aotearoa/New Zealand</vt:lpstr>
      <vt:lpstr>PowerPoint Presentation</vt:lpstr>
      <vt:lpstr>PowerPoint Presentation</vt:lpstr>
      <vt:lpstr>An ageing population</vt:lpstr>
      <vt:lpstr>PowerPoint Presentation</vt:lpstr>
      <vt:lpstr>PowerPoint Presentation</vt:lpstr>
      <vt:lpstr>PowerPoint Presentation</vt:lpstr>
      <vt:lpstr>Declining fertility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Very different regional growth – and decline - stories </vt:lpstr>
      <vt:lpstr>PowerPoint Presentation</vt:lpstr>
      <vt:lpstr>PowerPoint Presentation</vt:lpstr>
      <vt:lpstr>Immigrant-led diversity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Carey Church</cp:lastModifiedBy>
  <cp:revision>132</cp:revision>
  <cp:lastPrinted>2019-04-01T01:30:25Z</cp:lastPrinted>
  <dcterms:created xsi:type="dcterms:W3CDTF">2015-11-17T14:36:20Z</dcterms:created>
  <dcterms:modified xsi:type="dcterms:W3CDTF">2024-03-26T02:49:52Z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2015-10-16T00:00:00Z</vt:filetime>
  </property>
  <property fmtid="{D5CDD505-2E9C-101B-9397-08002B2CF9AE}" pid="3" name="LastSaved">
    <vt:filetime>2015-11-17T00:00:00Z</vt:filetime>
  </property>
  <property fmtid="{D5CDD505-2E9C-101B-9397-08002B2CF9AE}" pid="4" name="MSIP_Label_bd9e4d68-54d0-40a5-8c9a-85a36c87352c_Enabled">
    <vt:lpwstr>true</vt:lpwstr>
  </property>
  <property fmtid="{D5CDD505-2E9C-101B-9397-08002B2CF9AE}" pid="5" name="MSIP_Label_bd9e4d68-54d0-40a5-8c9a-85a36c87352c_SetDate">
    <vt:lpwstr>2022-08-18T13:26:00Z</vt:lpwstr>
  </property>
  <property fmtid="{D5CDD505-2E9C-101B-9397-08002B2CF9AE}" pid="6" name="MSIP_Label_bd9e4d68-54d0-40a5-8c9a-85a36c87352c_Method">
    <vt:lpwstr>Privileged</vt:lpwstr>
  </property>
  <property fmtid="{D5CDD505-2E9C-101B-9397-08002B2CF9AE}" pid="7" name="MSIP_Label_bd9e4d68-54d0-40a5-8c9a-85a36c87352c_Name">
    <vt:lpwstr>Unclassified</vt:lpwstr>
  </property>
  <property fmtid="{D5CDD505-2E9C-101B-9397-08002B2CF9AE}" pid="8" name="MSIP_Label_bd9e4d68-54d0-40a5-8c9a-85a36c87352c_SiteId">
    <vt:lpwstr>388728e1-bbd0-4378-98dc-f8682e644300</vt:lpwstr>
  </property>
  <property fmtid="{D5CDD505-2E9C-101B-9397-08002B2CF9AE}" pid="9" name="MSIP_Label_bd9e4d68-54d0-40a5-8c9a-85a36c87352c_ActionId">
    <vt:lpwstr>3ff99611-8137-4a08-8e45-098c56f7c9a6</vt:lpwstr>
  </property>
  <property fmtid="{D5CDD505-2E9C-101B-9397-08002B2CF9AE}" pid="10" name="MSIP_Label_bd9e4d68-54d0-40a5-8c9a-85a36c87352c_ContentBits">
    <vt:lpwstr>0</vt:lpwstr>
  </property>
</Properties>
</file>